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50"/>
  </p:notesMasterIdLst>
  <p:sldIdLst>
    <p:sldId id="305" r:id="rId2"/>
    <p:sldId id="284" r:id="rId3"/>
    <p:sldId id="285" r:id="rId4"/>
    <p:sldId id="286"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256" r:id="rId24"/>
    <p:sldId id="257" r:id="rId25"/>
    <p:sldId id="267" r:id="rId26"/>
    <p:sldId id="261" r:id="rId27"/>
    <p:sldId id="268" r:id="rId28"/>
    <p:sldId id="262" r:id="rId29"/>
    <p:sldId id="269" r:id="rId30"/>
    <p:sldId id="271" r:id="rId31"/>
    <p:sldId id="263" r:id="rId32"/>
    <p:sldId id="258" r:id="rId33"/>
    <p:sldId id="264" r:id="rId34"/>
    <p:sldId id="265" r:id="rId35"/>
    <p:sldId id="270" r:id="rId36"/>
    <p:sldId id="272" r:id="rId37"/>
    <p:sldId id="273" r:id="rId38"/>
    <p:sldId id="274" r:id="rId39"/>
    <p:sldId id="275" r:id="rId40"/>
    <p:sldId id="276" r:id="rId41"/>
    <p:sldId id="277" r:id="rId42"/>
    <p:sldId id="278" r:id="rId43"/>
    <p:sldId id="279" r:id="rId44"/>
    <p:sldId id="280" r:id="rId45"/>
    <p:sldId id="281" r:id="rId46"/>
    <p:sldId id="282" r:id="rId47"/>
    <p:sldId id="283" r:id="rId48"/>
    <p:sldId id="266"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59" autoAdjust="0"/>
    <p:restoredTop sz="94660"/>
  </p:normalViewPr>
  <p:slideViewPr>
    <p:cSldViewPr>
      <p:cViewPr varScale="1">
        <p:scale>
          <a:sx n="45" d="100"/>
          <a:sy n="45" d="100"/>
        </p:scale>
        <p:origin x="-1315" y="-86"/>
      </p:cViewPr>
      <p:guideLst>
        <p:guide orient="horz" pos="2160"/>
        <p:guide pos="2880"/>
      </p:guideLst>
    </p:cSldViewPr>
  </p:slideViewPr>
  <p:notesTextViewPr>
    <p:cViewPr>
      <p:scale>
        <a:sx n="1" d="1"/>
        <a:sy n="1" d="1"/>
      </p:scale>
      <p:origin x="0" y="0"/>
    </p:cViewPr>
  </p:notesTextViewPr>
  <p:sorterViewPr>
    <p:cViewPr>
      <p:scale>
        <a:sx n="100" d="100"/>
        <a:sy n="100" d="100"/>
      </p:scale>
      <p:origin x="0" y="1552"/>
    </p:cViewPr>
  </p:sorterViewPr>
  <p:notesViewPr>
    <p:cSldViewPr>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759E2F-A51B-4DE9-A910-4D70B4EFB738}" type="datetimeFigureOut">
              <a:rPr lang="en-CA" smtClean="0"/>
              <a:pPr/>
              <a:t>04/09/2012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276D17-419D-47A8-BE16-C4696FC93133}" type="slidenum">
              <a:rPr lang="en-CA" smtClean="0"/>
              <a:pPr/>
              <a:t>‹#›</a:t>
            </a:fld>
            <a:endParaRPr lang="en-CA"/>
          </a:p>
        </p:txBody>
      </p:sp>
    </p:spTree>
    <p:extLst>
      <p:ext uri="{BB962C8B-B14F-4D97-AF65-F5344CB8AC3E}">
        <p14:creationId xmlns:p14="http://schemas.microsoft.com/office/powerpoint/2010/main" val="593093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CA" dirty="0" smtClean="0">
              <a:ea typeface="+mn-ea"/>
              <a:cs typeface="+mn-cs"/>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25433F0F-0652-0C4C-A7AB-6634123D1A0C}" type="slidenum">
              <a:rPr lang="en-CA" sz="1200"/>
              <a:pPr eaLnBrk="1" hangingPunct="1"/>
              <a:t>4</a:t>
            </a:fld>
            <a:endParaRPr lang="en-CA"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dirty="0">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F45DAAB-2158-6F44-9565-383A31B4FFA0}" type="slidenum">
              <a:rPr lang="en-CA" sz="1200"/>
              <a:pPr eaLnBrk="1" hangingPunct="1"/>
              <a:t>14</a:t>
            </a:fld>
            <a:endParaRPr lang="en-CA"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CA" dirty="0" smtClean="0">
              <a:ea typeface="+mn-ea"/>
              <a:cs typeface="+mn-cs"/>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A8FCC4F8-A2DE-F345-A178-F8FA8DF503A7}" type="slidenum">
              <a:rPr lang="en-CA" sz="1200"/>
              <a:pPr eaLnBrk="1" hangingPunct="1"/>
              <a:t>15</a:t>
            </a:fld>
            <a:endParaRPr lang="en-CA"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dirty="0">
              <a:latin typeface="Calibri" charset="0"/>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E7DC4A3A-47D3-3443-8376-036CB6B3F9AE}" type="slidenum">
              <a:rPr lang="en-CA" sz="1200"/>
              <a:pPr eaLnBrk="1" hangingPunct="1"/>
              <a:t>16</a:t>
            </a:fld>
            <a:endParaRPr lang="en-CA"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47D31B19-167E-C743-BD06-1A4505B77D06}" type="slidenum">
              <a:rPr lang="en-CA" sz="1200"/>
              <a:pPr eaLnBrk="1" hangingPunct="1"/>
              <a:t>17</a:t>
            </a:fld>
            <a:endParaRPr lang="en-CA"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dirty="0">
              <a:latin typeface="Calibri" charset="0"/>
            </a:endParaRP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5BF5A9B9-C7FD-124E-80F5-74BE30D07711}" type="slidenum">
              <a:rPr lang="en-CA" sz="1200"/>
              <a:pPr eaLnBrk="1" hangingPunct="1"/>
              <a:t>18</a:t>
            </a:fld>
            <a:endParaRPr lang="en-CA"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CA" dirty="0">
              <a:latin typeface="Calibri" charset="0"/>
            </a:endParaRPr>
          </a:p>
          <a:p>
            <a:pPr marL="171450" indent="-171450" eaLnBrk="1" hangingPunct="1">
              <a:spcBef>
                <a:spcPct val="0"/>
              </a:spcBef>
            </a:pPr>
            <a:endParaRPr lang="en-CA" dirty="0">
              <a:latin typeface="Calibri" charset="0"/>
            </a:endParaRPr>
          </a:p>
          <a:p>
            <a:pPr marL="171450" indent="-171450" eaLnBrk="1" hangingPunct="1">
              <a:spcBef>
                <a:spcPct val="0"/>
              </a:spcBef>
              <a:buFontTx/>
              <a:buChar char="-"/>
            </a:pPr>
            <a:endParaRPr lang="en-CA" dirty="0">
              <a:latin typeface="Calibri" charset="0"/>
            </a:endParaRP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C068B166-3148-7E4A-82A5-A9975FC45489}" type="slidenum">
              <a:rPr lang="en-CA" sz="1200"/>
              <a:pPr eaLnBrk="1" hangingPunct="1"/>
              <a:t>19</a:t>
            </a:fld>
            <a:endParaRPr lang="en-CA"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dirty="0">
              <a:latin typeface="Calibri" charset="0"/>
            </a:endParaRPr>
          </a:p>
          <a:p>
            <a:pPr eaLnBrk="1" hangingPunct="1">
              <a:spcBef>
                <a:spcPct val="0"/>
              </a:spcBef>
            </a:pPr>
            <a:endParaRPr lang="en-CA" dirty="0">
              <a:latin typeface="Calibri" charset="0"/>
            </a:endParaRP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5B73F609-1745-BB49-808A-F7964F430132}" type="slidenum">
              <a:rPr lang="en-CA" sz="1200"/>
              <a:pPr eaLnBrk="1" hangingPunct="1"/>
              <a:t>20</a:t>
            </a:fld>
            <a:endParaRPr lang="en-CA"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9276D17-419D-47A8-BE16-C4696FC93133}" type="slidenum">
              <a:rPr lang="en-CA" smtClean="0"/>
              <a:pPr/>
              <a:t>23</a:t>
            </a:fld>
            <a:endParaRPr lang="en-CA"/>
          </a:p>
        </p:txBody>
      </p:sp>
    </p:spTree>
    <p:extLst>
      <p:ext uri="{BB962C8B-B14F-4D97-AF65-F5344CB8AC3E}">
        <p14:creationId xmlns:p14="http://schemas.microsoft.com/office/powerpoint/2010/main" val="4290167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9276D17-419D-47A8-BE16-C4696FC93133}" type="slidenum">
              <a:rPr lang="en-CA" smtClean="0"/>
              <a:pPr/>
              <a:t>24</a:t>
            </a:fld>
            <a:endParaRPr lang="en-CA"/>
          </a:p>
        </p:txBody>
      </p:sp>
    </p:spTree>
    <p:extLst>
      <p:ext uri="{BB962C8B-B14F-4D97-AF65-F5344CB8AC3E}">
        <p14:creationId xmlns:p14="http://schemas.microsoft.com/office/powerpoint/2010/main" val="2507021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9276D17-419D-47A8-BE16-C4696FC93133}" type="slidenum">
              <a:rPr lang="en-CA" smtClean="0"/>
              <a:pPr/>
              <a:t>25</a:t>
            </a:fld>
            <a:endParaRPr lang="en-CA"/>
          </a:p>
        </p:txBody>
      </p:sp>
    </p:spTree>
    <p:extLst>
      <p:ext uri="{BB962C8B-B14F-4D97-AF65-F5344CB8AC3E}">
        <p14:creationId xmlns:p14="http://schemas.microsoft.com/office/powerpoint/2010/main" val="3716840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dirty="0">
              <a:latin typeface="Calibri"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36DD611E-993F-5541-841D-8671BB659153}" type="slidenum">
              <a:rPr lang="en-CA" sz="1200"/>
              <a:pPr eaLnBrk="1" hangingPunct="1"/>
              <a:t>5</a:t>
            </a:fld>
            <a:endParaRPr lang="en-CA"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9276D17-419D-47A8-BE16-C4696FC93133}" type="slidenum">
              <a:rPr lang="en-CA" smtClean="0"/>
              <a:pPr/>
              <a:t>26</a:t>
            </a:fld>
            <a:endParaRPr lang="en-CA"/>
          </a:p>
        </p:txBody>
      </p:sp>
    </p:spTree>
    <p:extLst>
      <p:ext uri="{BB962C8B-B14F-4D97-AF65-F5344CB8AC3E}">
        <p14:creationId xmlns:p14="http://schemas.microsoft.com/office/powerpoint/2010/main" val="640041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9276D17-419D-47A8-BE16-C4696FC93133}" type="slidenum">
              <a:rPr lang="en-CA" smtClean="0"/>
              <a:pPr/>
              <a:t>27</a:t>
            </a:fld>
            <a:endParaRPr lang="en-CA"/>
          </a:p>
        </p:txBody>
      </p:sp>
    </p:spTree>
    <p:extLst>
      <p:ext uri="{BB962C8B-B14F-4D97-AF65-F5344CB8AC3E}">
        <p14:creationId xmlns:p14="http://schemas.microsoft.com/office/powerpoint/2010/main" val="2933609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9276D17-419D-47A8-BE16-C4696FC93133}" type="slidenum">
              <a:rPr lang="en-CA" smtClean="0"/>
              <a:pPr/>
              <a:t>28</a:t>
            </a:fld>
            <a:endParaRPr lang="en-CA"/>
          </a:p>
        </p:txBody>
      </p:sp>
    </p:spTree>
    <p:extLst>
      <p:ext uri="{BB962C8B-B14F-4D97-AF65-F5344CB8AC3E}">
        <p14:creationId xmlns:p14="http://schemas.microsoft.com/office/powerpoint/2010/main" val="2256060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9276D17-419D-47A8-BE16-C4696FC93133}" type="slidenum">
              <a:rPr lang="en-CA" smtClean="0"/>
              <a:pPr/>
              <a:t>29</a:t>
            </a:fld>
            <a:endParaRPr lang="en-CA"/>
          </a:p>
        </p:txBody>
      </p:sp>
    </p:spTree>
    <p:extLst>
      <p:ext uri="{BB962C8B-B14F-4D97-AF65-F5344CB8AC3E}">
        <p14:creationId xmlns:p14="http://schemas.microsoft.com/office/powerpoint/2010/main" val="1461142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9276D17-419D-47A8-BE16-C4696FC93133}" type="slidenum">
              <a:rPr lang="en-CA" smtClean="0"/>
              <a:pPr/>
              <a:t>30</a:t>
            </a:fld>
            <a:endParaRPr lang="en-CA"/>
          </a:p>
        </p:txBody>
      </p:sp>
    </p:spTree>
    <p:extLst>
      <p:ext uri="{BB962C8B-B14F-4D97-AF65-F5344CB8AC3E}">
        <p14:creationId xmlns:p14="http://schemas.microsoft.com/office/powerpoint/2010/main" val="3286727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9276D17-419D-47A8-BE16-C4696FC93133}" type="slidenum">
              <a:rPr lang="en-CA" smtClean="0"/>
              <a:pPr/>
              <a:t>32</a:t>
            </a:fld>
            <a:endParaRPr lang="en-CA"/>
          </a:p>
        </p:txBody>
      </p:sp>
    </p:spTree>
    <p:extLst>
      <p:ext uri="{BB962C8B-B14F-4D97-AF65-F5344CB8AC3E}">
        <p14:creationId xmlns:p14="http://schemas.microsoft.com/office/powerpoint/2010/main" val="3120636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EF5CC-6EFC-D34C-BA37-E8FF5D53D24B}" type="slidenum">
              <a:rPr lang="en-US" smtClean="0"/>
              <a:pPr/>
              <a:t>37</a:t>
            </a:fld>
            <a:endParaRPr lang="en-US"/>
          </a:p>
        </p:txBody>
      </p:sp>
    </p:spTree>
    <p:extLst>
      <p:ext uri="{BB962C8B-B14F-4D97-AF65-F5344CB8AC3E}">
        <p14:creationId xmlns:p14="http://schemas.microsoft.com/office/powerpoint/2010/main" val="3736398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CA">
              <a:latin typeface="Calibri"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FFBAC06D-7B8B-CA42-B10E-C4EAC3E0EF5C}" type="slidenum">
              <a:rPr lang="en-CA" sz="1200"/>
              <a:pPr eaLnBrk="1" hangingPunct="1"/>
              <a:t>6</a:t>
            </a:fld>
            <a:endParaRPr lang="en-CA"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CA" dirty="0">
              <a:latin typeface="Calibri"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24C00BDC-71E6-034B-93A3-7FE3512D0D0A}" type="slidenum">
              <a:rPr lang="en-CA" sz="1200"/>
              <a:pPr eaLnBrk="1" hangingPunct="1"/>
              <a:t>7</a:t>
            </a:fld>
            <a:endParaRPr lang="en-CA"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dirty="0">
              <a:latin typeface="Calibri" charset="0"/>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0F9C24D4-FB94-204C-8A54-945C5DAE04B7}" type="slidenum">
              <a:rPr lang="en-CA" sz="1200"/>
              <a:pPr eaLnBrk="1" hangingPunct="1"/>
              <a:t>9</a:t>
            </a:fld>
            <a:endParaRPr lang="en-CA"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CA" dirty="0">
              <a:latin typeface="Calibri" charset="0"/>
            </a:endParaRPr>
          </a:p>
          <a:p>
            <a:pPr marL="171450" indent="-171450" eaLnBrk="1" hangingPunct="1">
              <a:spcBef>
                <a:spcPct val="0"/>
              </a:spcBef>
              <a:buFontTx/>
              <a:buChar char="-"/>
            </a:pPr>
            <a:endParaRPr lang="en-CA" dirty="0">
              <a:latin typeface="Calibri" charset="0"/>
            </a:endParaRPr>
          </a:p>
          <a:p>
            <a:pPr marL="171450" indent="-171450" eaLnBrk="1" hangingPunct="1">
              <a:spcBef>
                <a:spcPct val="0"/>
              </a:spcBef>
              <a:buFontTx/>
              <a:buChar char="-"/>
            </a:pPr>
            <a:endParaRPr lang="en-CA" dirty="0">
              <a:latin typeface="Calibri"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890D0CDD-05CD-874E-8267-59540D40D67A}" type="slidenum">
              <a:rPr lang="en-CA" sz="1200"/>
              <a:pPr eaLnBrk="1" hangingPunct="1"/>
              <a:t>10</a:t>
            </a:fld>
            <a:endParaRPr lang="en-CA"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dirty="0">
              <a:latin typeface="Calibri"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9824A51F-9C0B-3D4F-8A39-D1009E0C26F6}" type="slidenum">
              <a:rPr lang="en-CA" sz="1200"/>
              <a:pPr eaLnBrk="1" hangingPunct="1"/>
              <a:t>11</a:t>
            </a:fld>
            <a:endParaRPr lang="en-CA"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pPr marL="171450" indent="-171450" eaLnBrk="1" fontAlgn="auto" hangingPunct="1">
              <a:spcBef>
                <a:spcPts val="0"/>
              </a:spcBef>
              <a:spcAft>
                <a:spcPts val="0"/>
              </a:spcAft>
              <a:buFontTx/>
              <a:buChar char="-"/>
              <a:defRPr/>
            </a:pPr>
            <a:endParaRPr lang="en-CA" dirty="0" smtClean="0">
              <a:ea typeface="+mn-ea"/>
              <a:cs typeface="+mn-cs"/>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24A21B3D-71AE-1F47-8D9C-955D8C4F7782}" type="slidenum">
              <a:rPr lang="en-CA" sz="1200"/>
              <a:pPr eaLnBrk="1" hangingPunct="1"/>
              <a:t>12</a:t>
            </a:fld>
            <a:endParaRPr lang="en-CA"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dirty="0">
              <a:latin typeface="Calibri"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2B115AFB-1DA4-924B-A5B0-2761DA27E900}" type="slidenum">
              <a:rPr lang="en-CA" sz="1200"/>
              <a:pPr eaLnBrk="1" hangingPunct="1"/>
              <a:t>13</a:t>
            </a:fld>
            <a:endParaRPr lang="en-CA"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F4FD9B2-A2E5-46D8-AC69-E10A997EBA07}" type="datetimeFigureOut">
              <a:rPr lang="en-CA" smtClean="0"/>
              <a:pPr/>
              <a:t>04/09/2012</a:t>
            </a:fld>
            <a:endParaRPr lang="en-CA"/>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CA"/>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C1944DD-7CEC-4120-A678-469027D9EAC1}"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4FD9B2-A2E5-46D8-AC69-E10A997EBA07}" type="datetimeFigureOut">
              <a:rPr lang="en-CA" smtClean="0"/>
              <a:pPr/>
              <a:t>04/09/2012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C1944DD-7CEC-4120-A678-469027D9EAC1}"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F4FD9B2-A2E5-46D8-AC69-E10A997EBA07}" type="datetimeFigureOut">
              <a:rPr lang="en-CA" smtClean="0"/>
              <a:pPr/>
              <a:t>04/09/2012</a:t>
            </a:fld>
            <a:endParaRPr lang="en-CA"/>
          </a:p>
        </p:txBody>
      </p:sp>
      <p:sp>
        <p:nvSpPr>
          <p:cNvPr id="5" name="Footer Placeholder 4"/>
          <p:cNvSpPr>
            <a:spLocks noGrp="1"/>
          </p:cNvSpPr>
          <p:nvPr>
            <p:ph type="ftr" sz="quarter" idx="11"/>
          </p:nvPr>
        </p:nvSpPr>
        <p:spPr>
          <a:xfrm>
            <a:off x="457201" y="6248207"/>
            <a:ext cx="5573483" cy="365125"/>
          </a:xfrm>
        </p:spPr>
        <p:txBody>
          <a:bodyPr/>
          <a:lstStyle/>
          <a:p>
            <a:endParaRPr lang="en-CA"/>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EC1944DD-7CEC-4120-A678-469027D9EAC1}"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F4FD9B2-A2E5-46D8-AC69-E10A997EBA07}" type="datetimeFigureOut">
              <a:rPr lang="en-CA" smtClean="0"/>
              <a:pPr/>
              <a:t>04/09/2012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C1944DD-7CEC-4120-A678-469027D9EAC1}" type="slidenum">
              <a:rPr lang="en-CA" smtClean="0"/>
              <a:pPr/>
              <a:t>‹#›</a:t>
            </a:fld>
            <a:endParaRPr lang="en-CA"/>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F4FD9B2-A2E5-46D8-AC69-E10A997EBA07}" type="datetimeFigureOut">
              <a:rPr lang="en-CA" smtClean="0"/>
              <a:pPr/>
              <a:t>04/09/2012</a:t>
            </a:fld>
            <a:endParaRPr lang="en-CA"/>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C1944DD-7CEC-4120-A678-469027D9EAC1}" type="slidenum">
              <a:rPr lang="en-CA" smtClean="0"/>
              <a:pPr/>
              <a:t>‹#›</a:t>
            </a:fld>
            <a:endParaRPr lang="en-CA"/>
          </a:p>
        </p:txBody>
      </p:sp>
      <p:sp>
        <p:nvSpPr>
          <p:cNvPr id="14" name="Footer Placeholder 13"/>
          <p:cNvSpPr>
            <a:spLocks noGrp="1"/>
          </p:cNvSpPr>
          <p:nvPr>
            <p:ph type="ftr" sz="quarter" idx="12"/>
          </p:nvPr>
        </p:nvSpPr>
        <p:spPr/>
        <p:txBody>
          <a:bodyPr/>
          <a:lstStyle/>
          <a:p>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FF4FD9B2-A2E5-46D8-AC69-E10A997EBA07}" type="datetimeFigureOut">
              <a:rPr lang="en-CA" smtClean="0"/>
              <a:pPr/>
              <a:t>04/09/2012</a:t>
            </a:fld>
            <a:endParaRPr lang="en-CA"/>
          </a:p>
        </p:txBody>
      </p:sp>
      <p:sp>
        <p:nvSpPr>
          <p:cNvPr id="10" name="Slide Number Placeholder 9"/>
          <p:cNvSpPr>
            <a:spLocks noGrp="1"/>
          </p:cNvSpPr>
          <p:nvPr>
            <p:ph type="sldNum" sz="quarter" idx="16"/>
          </p:nvPr>
        </p:nvSpPr>
        <p:spPr/>
        <p:txBody>
          <a:bodyPr rtlCol="0"/>
          <a:lstStyle/>
          <a:p>
            <a:fld id="{EC1944DD-7CEC-4120-A678-469027D9EAC1}" type="slidenum">
              <a:rPr lang="en-CA" smtClean="0"/>
              <a:pPr/>
              <a:t>‹#›</a:t>
            </a:fld>
            <a:endParaRPr lang="en-CA"/>
          </a:p>
        </p:txBody>
      </p:sp>
      <p:sp>
        <p:nvSpPr>
          <p:cNvPr id="12" name="Footer Placeholder 11"/>
          <p:cNvSpPr>
            <a:spLocks noGrp="1"/>
          </p:cNvSpPr>
          <p:nvPr>
            <p:ph type="ftr" sz="quarter" idx="17"/>
          </p:nvPr>
        </p:nvSpPr>
        <p:spPr/>
        <p:txBody>
          <a:bodyPr rtlCol="0"/>
          <a:lstStyle/>
          <a:p>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FF4FD9B2-A2E5-46D8-AC69-E10A997EBA07}" type="datetimeFigureOut">
              <a:rPr lang="en-CA" smtClean="0"/>
              <a:pPr/>
              <a:t>04/09/2012</a:t>
            </a:fld>
            <a:endParaRPr lang="en-CA"/>
          </a:p>
        </p:txBody>
      </p:sp>
      <p:sp>
        <p:nvSpPr>
          <p:cNvPr id="12" name="Slide Number Placeholder 11"/>
          <p:cNvSpPr>
            <a:spLocks noGrp="1"/>
          </p:cNvSpPr>
          <p:nvPr>
            <p:ph type="sldNum" sz="quarter" idx="16"/>
          </p:nvPr>
        </p:nvSpPr>
        <p:spPr/>
        <p:txBody>
          <a:bodyPr rtlCol="0"/>
          <a:lstStyle/>
          <a:p>
            <a:fld id="{EC1944DD-7CEC-4120-A678-469027D9EAC1}" type="slidenum">
              <a:rPr lang="en-CA" smtClean="0"/>
              <a:pPr/>
              <a:t>‹#›</a:t>
            </a:fld>
            <a:endParaRPr lang="en-CA"/>
          </a:p>
        </p:txBody>
      </p:sp>
      <p:sp>
        <p:nvSpPr>
          <p:cNvPr id="14" name="Footer Placeholder 13"/>
          <p:cNvSpPr>
            <a:spLocks noGrp="1"/>
          </p:cNvSpPr>
          <p:nvPr>
            <p:ph type="ftr" sz="quarter" idx="17"/>
          </p:nvPr>
        </p:nvSpPr>
        <p:spPr/>
        <p:txBody>
          <a:bodyPr rtlCol="0"/>
          <a:lstStyle/>
          <a:p>
            <a:endParaRPr lang="en-CA"/>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F4FD9B2-A2E5-46D8-AC69-E10A997EBA07}" type="datetimeFigureOut">
              <a:rPr lang="en-CA" smtClean="0"/>
              <a:pPr/>
              <a:t>04/09/2012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C1944DD-7CEC-4120-A678-469027D9EAC1}"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4FD9B2-A2E5-46D8-AC69-E10A997EBA07}" type="datetimeFigureOut">
              <a:rPr lang="en-CA" smtClean="0"/>
              <a:pPr/>
              <a:t>04/09/2012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C1944DD-7CEC-4120-A678-469027D9EAC1}"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F4FD9B2-A2E5-46D8-AC69-E10A997EBA07}" type="datetimeFigureOut">
              <a:rPr lang="en-CA" smtClean="0"/>
              <a:pPr/>
              <a:t>04/09/2012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C1944DD-7CEC-4120-A678-469027D9EAC1}" type="slidenum">
              <a:rPr lang="en-CA" smtClean="0"/>
              <a:pPr/>
              <a:t>‹#›</a:t>
            </a:fld>
            <a:endParaRPr lang="en-CA"/>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FF4FD9B2-A2E5-46D8-AC69-E10A997EBA07}" type="datetimeFigureOut">
              <a:rPr lang="en-CA" smtClean="0"/>
              <a:pPr/>
              <a:t>04/09/2012</a:t>
            </a:fld>
            <a:endParaRPr lang="en-CA"/>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C1944DD-7CEC-4120-A678-469027D9EAC1}" type="slidenum">
              <a:rPr lang="en-CA" smtClean="0"/>
              <a:pPr/>
              <a:t>‹#›</a:t>
            </a:fld>
            <a:endParaRPr lang="en-CA"/>
          </a:p>
        </p:txBody>
      </p:sp>
      <p:sp>
        <p:nvSpPr>
          <p:cNvPr id="14" name="Footer Placeholder 13"/>
          <p:cNvSpPr>
            <a:spLocks noGrp="1"/>
          </p:cNvSpPr>
          <p:nvPr>
            <p:ph type="ftr" sz="quarter" idx="12"/>
          </p:nvPr>
        </p:nvSpPr>
        <p:spPr>
          <a:xfrm>
            <a:off x="1600200" y="6248206"/>
            <a:ext cx="4572000" cy="365125"/>
          </a:xfrm>
        </p:spPr>
        <p:txBody>
          <a:bodyPr rtlCol="0"/>
          <a:lstStyle/>
          <a:p>
            <a:endParaRPr lang="en-CA"/>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F4FD9B2-A2E5-46D8-AC69-E10A997EBA07}" type="datetimeFigureOut">
              <a:rPr lang="en-CA" smtClean="0"/>
              <a:pPr/>
              <a:t>04/09/2012</a:t>
            </a:fld>
            <a:endParaRPr lang="en-CA"/>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CA"/>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C1944DD-7CEC-4120-A678-469027D9EAC1}"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slcfa.org/site.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http://www.slcfa.org/site.html"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http://ehis.ebscohost.com.login.ezproxy.library.ualberta.ca/eds/detail?vid=2&amp;hid=6&amp;sid=820dda4a-fc55-4117-a90e-f7ebbb5cf95c@sessionmgr11&amp;bdata=JnNpdGU9ZWRzLWxpdmUmc2NvcGU9c2l0ZQ==" TargetMode="External"/><Relationship Id="rId2" Type="http://schemas.openxmlformats.org/officeDocument/2006/relationships/hyperlink" Target="http://www.bbc.co.uk/news/world-south-asia-12004081" TargetMode="Externa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hyperlink" Target="http://en.wikipedia.org/wiki/Sinhala_language" TargetMode="External"/><Relationship Id="rId2" Type="http://schemas.openxmlformats.org/officeDocument/2006/relationships/hyperlink" Target="http://www.slcfa.org/site.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13941"/>
            <a:ext cx="9900592" cy="1424136"/>
          </a:xfrm>
        </p:spPr>
        <p:txBody>
          <a:bodyPr>
            <a:normAutofit fontScale="90000"/>
          </a:bodyPr>
          <a:lstStyle/>
          <a:p>
            <a:r>
              <a:rPr lang="en-US" dirty="0" smtClean="0"/>
              <a:t>Cultural Sensitivity and diversity training </a:t>
            </a:r>
            <a:endParaRPr lang="en-US" dirty="0"/>
          </a:p>
        </p:txBody>
      </p:sp>
      <p:sp>
        <p:nvSpPr>
          <p:cNvPr id="6" name="Subtitle 5"/>
          <p:cNvSpPr>
            <a:spLocks noGrp="1"/>
          </p:cNvSpPr>
          <p:nvPr>
            <p:ph type="subTitle" idx="1"/>
          </p:nvPr>
        </p:nvSpPr>
        <p:spPr>
          <a:xfrm>
            <a:off x="5436096" y="4869160"/>
            <a:ext cx="3433936" cy="619323"/>
          </a:xfrm>
        </p:spPr>
        <p:txBody>
          <a:bodyPr>
            <a:normAutofit/>
          </a:bodyPr>
          <a:lstStyle/>
          <a:p>
            <a:r>
              <a:rPr lang="en-US" sz="1400" dirty="0"/>
              <a:t>http://</a:t>
            </a:r>
            <a:r>
              <a:rPr lang="en-US" sz="1400" dirty="0" err="1"/>
              <a:t>www.rosesrilanka.info</a:t>
            </a:r>
            <a:r>
              <a:rPr lang="en-US" sz="1400" dirty="0"/>
              <a:t>/archives/1212</a:t>
            </a:r>
          </a:p>
        </p:txBody>
      </p:sp>
      <p:sp>
        <p:nvSpPr>
          <p:cNvPr id="7" name="Title 4"/>
          <p:cNvSpPr txBox="1">
            <a:spLocks/>
          </p:cNvSpPr>
          <p:nvPr/>
        </p:nvSpPr>
        <p:spPr>
          <a:xfrm>
            <a:off x="251520" y="5085184"/>
            <a:ext cx="9577064" cy="892696"/>
          </a:xfrm>
          <a:prstGeom prst="rect">
            <a:avLst/>
          </a:prstGeom>
        </p:spPr>
        <p:txBody>
          <a:bodyPr vert="horz" anchor="b">
            <a:norm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r>
              <a:rPr lang="en-US" dirty="0" smtClean="0"/>
              <a:t>Teaching </a:t>
            </a:r>
            <a:r>
              <a:rPr lang="en-US" dirty="0" err="1" smtClean="0"/>
              <a:t>sri</a:t>
            </a:r>
            <a:r>
              <a:rPr lang="en-US" dirty="0" smtClean="0"/>
              <a:t> Lankan refugees</a:t>
            </a:r>
            <a:endParaRPr lang="en-US" dirty="0"/>
          </a:p>
        </p:txBody>
      </p:sp>
      <p:pic>
        <p:nvPicPr>
          <p:cNvPr id="4" name="Picture 3"/>
          <p:cNvPicPr>
            <a:picLocks noChangeAspect="1"/>
          </p:cNvPicPr>
          <p:nvPr/>
        </p:nvPicPr>
        <p:blipFill>
          <a:blip r:embed="rId2" cstate="print"/>
          <a:stretch>
            <a:fillRect/>
          </a:stretch>
        </p:blipFill>
        <p:spPr>
          <a:xfrm>
            <a:off x="2339753" y="836712"/>
            <a:ext cx="6336704" cy="4241926"/>
          </a:xfrm>
          <a:prstGeom prst="rect">
            <a:avLst/>
          </a:prstGeom>
        </p:spPr>
      </p:pic>
      <p:sp>
        <p:nvSpPr>
          <p:cNvPr id="2" name="TextBox 1"/>
          <p:cNvSpPr txBox="1"/>
          <p:nvPr/>
        </p:nvSpPr>
        <p:spPr>
          <a:xfrm>
            <a:off x="2699792" y="6237312"/>
            <a:ext cx="5112568" cy="369332"/>
          </a:xfrm>
          <a:prstGeom prst="rect">
            <a:avLst/>
          </a:prstGeom>
          <a:noFill/>
        </p:spPr>
        <p:txBody>
          <a:bodyPr wrap="square" rtlCol="0">
            <a:spAutoFit/>
          </a:bodyPr>
          <a:lstStyle/>
          <a:p>
            <a:r>
              <a:rPr lang="en-US" dirty="0" smtClean="0"/>
              <a:t>Nicole </a:t>
            </a:r>
            <a:r>
              <a:rPr lang="en-US" dirty="0" err="1" smtClean="0"/>
              <a:t>Climenhaga</a:t>
            </a:r>
            <a:r>
              <a:rPr lang="en-US" dirty="0" smtClean="0"/>
              <a:t>, Amy Gallant, Laura Tod</a:t>
            </a:r>
            <a:endParaRPr lang="en-US" dirty="0"/>
          </a:p>
        </p:txBody>
      </p:sp>
      <p:sp>
        <p:nvSpPr>
          <p:cNvPr id="3" name="TextBox 2"/>
          <p:cNvSpPr txBox="1"/>
          <p:nvPr/>
        </p:nvSpPr>
        <p:spPr>
          <a:xfrm>
            <a:off x="179512" y="6237312"/>
            <a:ext cx="2123728" cy="369332"/>
          </a:xfrm>
          <a:prstGeom prst="rect">
            <a:avLst/>
          </a:prstGeom>
          <a:noFill/>
        </p:spPr>
        <p:txBody>
          <a:bodyPr wrap="square" rtlCol="0">
            <a:spAutoFit/>
          </a:bodyPr>
          <a:lstStyle/>
          <a:p>
            <a:r>
              <a:rPr lang="en-US" dirty="0" smtClean="0"/>
              <a:t>EDPY 413</a:t>
            </a:r>
            <a:endParaRPr lang="en-US" dirty="0"/>
          </a:p>
        </p:txBody>
      </p:sp>
    </p:spTree>
    <p:extLst>
      <p:ext uri="{BB962C8B-B14F-4D97-AF65-F5344CB8AC3E}">
        <p14:creationId xmlns:p14="http://schemas.microsoft.com/office/powerpoint/2010/main" val="1573524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2"/>
          <p:cNvSpPr>
            <a:spLocks noGrp="1"/>
          </p:cNvSpPr>
          <p:nvPr>
            <p:ph idx="1"/>
          </p:nvPr>
        </p:nvSpPr>
        <p:spPr>
          <a:xfrm>
            <a:off x="0" y="1628800"/>
            <a:ext cx="8229600" cy="5721350"/>
          </a:xfrm>
        </p:spPr>
        <p:txBody>
          <a:bodyPr/>
          <a:lstStyle/>
          <a:p>
            <a:pPr lvl="1" eaLnBrk="1" hangingPunct="1">
              <a:buClr>
                <a:schemeClr val="accent2"/>
              </a:buClr>
              <a:buFont typeface="Wingdings" charset="2"/>
              <a:buChar char="q"/>
            </a:pPr>
            <a:r>
              <a:rPr lang="en-CA" dirty="0" smtClean="0"/>
              <a:t>The </a:t>
            </a:r>
            <a:r>
              <a:rPr lang="en-CA" dirty="0"/>
              <a:t>direct approach is ideal for a Sri Lankan student for a variety of reasons:</a:t>
            </a:r>
          </a:p>
          <a:p>
            <a:pPr lvl="2" eaLnBrk="1" hangingPunct="1">
              <a:buClr>
                <a:schemeClr val="accent1"/>
              </a:buClr>
              <a:buFont typeface="Wingdings" charset="2"/>
              <a:buChar char="§"/>
            </a:pPr>
            <a:r>
              <a:rPr lang="en-CA" dirty="0"/>
              <a:t>No translations from the L1 to English</a:t>
            </a:r>
          </a:p>
          <a:p>
            <a:pPr lvl="2" eaLnBrk="1" hangingPunct="1">
              <a:buClr>
                <a:schemeClr val="accent1"/>
              </a:buClr>
              <a:buFont typeface="Wingdings" charset="2"/>
              <a:buChar char="§"/>
            </a:pPr>
            <a:r>
              <a:rPr lang="en-CA" dirty="0"/>
              <a:t>Use of visual aids and pantomiming </a:t>
            </a:r>
          </a:p>
          <a:p>
            <a:pPr lvl="2" eaLnBrk="1" hangingPunct="1">
              <a:buClr>
                <a:schemeClr val="accent1"/>
              </a:buClr>
              <a:buFont typeface="Wingdings" charset="2"/>
              <a:buChar char="§"/>
            </a:pPr>
            <a:r>
              <a:rPr lang="en-CA" dirty="0"/>
              <a:t>Students are encouraged to speak in the target language and communicate as if in real life </a:t>
            </a:r>
            <a:r>
              <a:rPr lang="en-CA" dirty="0" smtClean="0"/>
              <a:t>situations</a:t>
            </a:r>
          </a:p>
          <a:p>
            <a:pPr marL="685800" lvl="2" indent="0" eaLnBrk="1" hangingPunct="1">
              <a:buNone/>
            </a:pPr>
            <a:endParaRPr lang="en-CA" dirty="0"/>
          </a:p>
          <a:p>
            <a:pPr lvl="2" eaLnBrk="1" hangingPunct="1">
              <a:buFont typeface="Wingdings" charset="2"/>
              <a:buChar char="q"/>
            </a:pPr>
            <a:r>
              <a:rPr lang="en-CA" sz="2800" dirty="0" smtClean="0"/>
              <a:t> However</a:t>
            </a:r>
            <a:r>
              <a:rPr lang="en-CA" sz="2800" dirty="0"/>
              <a:t>, This method is very teacher-centered and sometimes can be too time consuming if the teacher does not have any aids</a:t>
            </a:r>
          </a:p>
          <a:p>
            <a:pPr lvl="1" eaLnBrk="1" hangingPunct="1">
              <a:buFont typeface="Arial" charset="0"/>
              <a:buNone/>
            </a:pPr>
            <a:endParaRPr lang="en-CA" dirty="0">
              <a:latin typeface="Calibri" charset="0"/>
            </a:endParaRPr>
          </a:p>
        </p:txBody>
      </p:sp>
      <p:sp>
        <p:nvSpPr>
          <p:cNvPr id="2" name="TextBox 1"/>
          <p:cNvSpPr txBox="1"/>
          <p:nvPr/>
        </p:nvSpPr>
        <p:spPr>
          <a:xfrm>
            <a:off x="539552" y="476672"/>
            <a:ext cx="7416824" cy="1446550"/>
          </a:xfrm>
          <a:prstGeom prst="rect">
            <a:avLst/>
          </a:prstGeom>
          <a:noFill/>
        </p:spPr>
        <p:txBody>
          <a:bodyPr wrap="square" rtlCol="0">
            <a:spAutoFit/>
          </a:bodyPr>
          <a:lstStyle/>
          <a:p>
            <a:r>
              <a:rPr lang="en-CA" sz="4400" dirty="0">
                <a:solidFill>
                  <a:srgbClr val="D1282E"/>
                </a:solidFill>
                <a:latin typeface="+mj-lt"/>
              </a:rPr>
              <a:t>Direct </a:t>
            </a:r>
            <a:r>
              <a:rPr lang="en-CA" sz="4400" dirty="0" smtClean="0">
                <a:solidFill>
                  <a:srgbClr val="D1282E"/>
                </a:solidFill>
                <a:latin typeface="+mj-lt"/>
              </a:rPr>
              <a:t>Method</a:t>
            </a:r>
            <a:endParaRPr lang="en-CA" sz="4400" dirty="0">
              <a:solidFill>
                <a:srgbClr val="D1282E"/>
              </a:solidFill>
              <a:latin typeface="+mj-lt"/>
            </a:endParaRPr>
          </a:p>
          <a:p>
            <a:endParaRPr lang="en-US" sz="4400" dirty="0">
              <a:solidFill>
                <a:srgbClr val="D1282E"/>
              </a:solidFill>
              <a:latin typeface="+mj-lt"/>
            </a:endParaRPr>
          </a:p>
        </p:txBody>
      </p:sp>
      <p:sp>
        <p:nvSpPr>
          <p:cNvPr id="3" name="TextBox 2"/>
          <p:cNvSpPr txBox="1"/>
          <p:nvPr/>
        </p:nvSpPr>
        <p:spPr>
          <a:xfrm>
            <a:off x="2915816" y="6093296"/>
            <a:ext cx="6048672" cy="861774"/>
          </a:xfrm>
          <a:prstGeom prst="rect">
            <a:avLst/>
          </a:prstGeom>
          <a:noFill/>
        </p:spPr>
        <p:txBody>
          <a:bodyPr wrap="square" rtlCol="0">
            <a:spAutoFit/>
          </a:bodyPr>
          <a:lstStyle/>
          <a:p>
            <a:pPr>
              <a:spcBef>
                <a:spcPct val="0"/>
              </a:spcBef>
            </a:pPr>
            <a:endParaRPr lang="en-CA" dirty="0">
              <a:latin typeface="Calibri" charset="0"/>
            </a:endParaRPr>
          </a:p>
          <a:p>
            <a:pPr marL="171450" indent="-171450">
              <a:spcBef>
                <a:spcPct val="0"/>
              </a:spcBef>
            </a:pPr>
            <a:r>
              <a:rPr lang="en-CA" sz="1400" dirty="0">
                <a:latin typeface="Calibri" charset="0"/>
              </a:rPr>
              <a:t>Doggett, Gina. (2003). Eight Approaches to Language Teaching. </a:t>
            </a:r>
            <a:r>
              <a:rPr lang="en-CA" sz="1400" i="1" dirty="0">
                <a:latin typeface="Calibri" charset="0"/>
              </a:rPr>
              <a:t>CAL Digest</a:t>
            </a:r>
            <a:r>
              <a:rPr lang="en-CA" sz="1400" dirty="0">
                <a:latin typeface="Calibri" charset="0"/>
              </a:rPr>
              <a:t>. 165. </a:t>
            </a:r>
          </a:p>
          <a:p>
            <a:endParaRPr lang="en-US" dirty="0"/>
          </a:p>
        </p:txBody>
      </p:sp>
    </p:spTree>
    <p:extLst>
      <p:ext uri="{BB962C8B-B14F-4D97-AF65-F5344CB8AC3E}">
        <p14:creationId xmlns:p14="http://schemas.microsoft.com/office/powerpoint/2010/main" val="2933080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67544" y="476672"/>
            <a:ext cx="8229600" cy="777875"/>
          </a:xfrm>
        </p:spPr>
        <p:txBody>
          <a:bodyPr>
            <a:normAutofit/>
          </a:bodyPr>
          <a:lstStyle/>
          <a:p>
            <a:pPr algn="l" eaLnBrk="1" hangingPunct="1"/>
            <a:r>
              <a:rPr lang="en-CA" dirty="0"/>
              <a:t>Example of Direct Method</a:t>
            </a:r>
          </a:p>
        </p:txBody>
      </p:sp>
      <p:sp>
        <p:nvSpPr>
          <p:cNvPr id="3" name="Content Placeholder 2"/>
          <p:cNvSpPr>
            <a:spLocks noGrp="1"/>
          </p:cNvSpPr>
          <p:nvPr>
            <p:ph idx="1"/>
          </p:nvPr>
        </p:nvSpPr>
        <p:spPr>
          <a:xfrm>
            <a:off x="323528" y="1556792"/>
            <a:ext cx="8229600" cy="5761037"/>
          </a:xfrm>
        </p:spPr>
        <p:txBody>
          <a:bodyPr rtlCol="0">
            <a:normAutofit fontScale="92500" lnSpcReduction="20000"/>
          </a:bodyPr>
          <a:lstStyle/>
          <a:p>
            <a:pPr>
              <a:defRPr/>
            </a:pPr>
            <a:r>
              <a:rPr lang="en-CA" dirty="0" smtClean="0">
                <a:ea typeface="+mn-ea"/>
              </a:rPr>
              <a:t>Sight Words:</a:t>
            </a:r>
          </a:p>
          <a:p>
            <a:pPr lvl="1" eaLnBrk="1" fontAlgn="auto" hangingPunct="1">
              <a:spcAft>
                <a:spcPts val="0"/>
              </a:spcAft>
              <a:buFont typeface="Arial" pitchFamily="34" charset="0"/>
              <a:buChar char="–"/>
              <a:defRPr/>
            </a:pPr>
            <a:r>
              <a:rPr lang="en-CA" dirty="0" smtClean="0">
                <a:ea typeface="+mn-ea"/>
              </a:rPr>
              <a:t>Students are given cue cards with a vocab word on one side and a picture of the word on the other side, this strategy has 5 steps involved</a:t>
            </a:r>
          </a:p>
          <a:p>
            <a:pPr marL="514350" indent="-514350" eaLnBrk="1" fontAlgn="auto" hangingPunct="1">
              <a:spcAft>
                <a:spcPts val="0"/>
              </a:spcAft>
              <a:buFont typeface="Arial" pitchFamily="34" charset="0"/>
              <a:buAutoNum type="arabicPeriod"/>
              <a:defRPr/>
            </a:pPr>
            <a:r>
              <a:rPr lang="en-CA" sz="3000" dirty="0" smtClean="0">
                <a:ea typeface="+mn-ea"/>
              </a:rPr>
              <a:t>Show- show student the picture side of the cue card</a:t>
            </a:r>
          </a:p>
          <a:p>
            <a:pPr marL="514350" indent="-514350" eaLnBrk="1" fontAlgn="auto" hangingPunct="1">
              <a:spcAft>
                <a:spcPts val="0"/>
              </a:spcAft>
              <a:buFont typeface="Arial" pitchFamily="34" charset="0"/>
              <a:buAutoNum type="arabicPeriod"/>
              <a:defRPr/>
            </a:pPr>
            <a:r>
              <a:rPr lang="en-CA" sz="3000" dirty="0" smtClean="0">
                <a:ea typeface="+mn-ea"/>
              </a:rPr>
              <a:t>Say-  Flip the card over and very clearly pronounce the word for the student </a:t>
            </a:r>
          </a:p>
          <a:p>
            <a:pPr marL="514350" indent="-514350" eaLnBrk="1" fontAlgn="auto" hangingPunct="1">
              <a:spcAft>
                <a:spcPts val="0"/>
              </a:spcAft>
              <a:buFont typeface="Arial" pitchFamily="34" charset="0"/>
              <a:buAutoNum type="arabicPeriod"/>
              <a:defRPr/>
            </a:pPr>
            <a:r>
              <a:rPr lang="en-CA" sz="3000" dirty="0" smtClean="0">
                <a:ea typeface="+mn-ea"/>
              </a:rPr>
              <a:t>Try-  Student make various attempts to pronounce new word</a:t>
            </a:r>
          </a:p>
          <a:p>
            <a:pPr marL="514350" indent="-514350" eaLnBrk="1" fontAlgn="auto" hangingPunct="1">
              <a:spcAft>
                <a:spcPts val="0"/>
              </a:spcAft>
              <a:buFont typeface="Arial" pitchFamily="34" charset="0"/>
              <a:buAutoNum type="arabicPeriod"/>
              <a:defRPr/>
            </a:pPr>
            <a:r>
              <a:rPr lang="en-CA" sz="3000" dirty="0" smtClean="0">
                <a:ea typeface="+mn-ea"/>
              </a:rPr>
              <a:t>Mold- Teacher corrects student if necessary, pointing to mouth to show proper shaping of lips, tongue and relationship to teeth</a:t>
            </a:r>
          </a:p>
          <a:p>
            <a:pPr marL="514350" indent="-514350" eaLnBrk="1" fontAlgn="auto" hangingPunct="1">
              <a:spcAft>
                <a:spcPts val="0"/>
              </a:spcAft>
              <a:buFont typeface="Arial" pitchFamily="34" charset="0"/>
              <a:buAutoNum type="arabicPeriod"/>
              <a:defRPr/>
            </a:pPr>
            <a:r>
              <a:rPr lang="en-CA" sz="3000" dirty="0" smtClean="0">
                <a:ea typeface="+mn-ea"/>
              </a:rPr>
              <a:t>Repeat- Student repeats each new word multiple times.</a:t>
            </a:r>
          </a:p>
        </p:txBody>
      </p:sp>
    </p:spTree>
    <p:extLst>
      <p:ext uri="{BB962C8B-B14F-4D97-AF65-F5344CB8AC3E}">
        <p14:creationId xmlns:p14="http://schemas.microsoft.com/office/powerpoint/2010/main" val="3700608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772816"/>
            <a:ext cx="8424863" cy="6408737"/>
          </a:xfrm>
        </p:spPr>
        <p:txBody>
          <a:bodyPr rtlCol="0">
            <a:normAutofit/>
          </a:bodyPr>
          <a:lstStyle/>
          <a:p>
            <a:pPr lvl="1">
              <a:buClr>
                <a:schemeClr val="accent2"/>
              </a:buClr>
              <a:buFont typeface="Wingdings" charset="2"/>
              <a:buChar char="q"/>
              <a:defRPr/>
            </a:pPr>
            <a:r>
              <a:rPr lang="en-CA" dirty="0" smtClean="0">
                <a:ea typeface="+mn-ea"/>
              </a:rPr>
              <a:t>This method is based around research on first-language acquisition where children first listen and acquire receptive language before they speak </a:t>
            </a:r>
            <a:r>
              <a:rPr lang="en-CA" sz="1400" dirty="0" smtClean="0">
                <a:ea typeface="+mn-ea"/>
              </a:rPr>
              <a:t>(</a:t>
            </a:r>
            <a:r>
              <a:rPr lang="en-CA" sz="1400" dirty="0" err="1" smtClean="0">
                <a:ea typeface="+mn-ea"/>
              </a:rPr>
              <a:t>Herrel</a:t>
            </a:r>
            <a:r>
              <a:rPr lang="en-CA" sz="1400" dirty="0" smtClean="0">
                <a:ea typeface="+mn-ea"/>
              </a:rPr>
              <a:t> &amp; Jordan, 2012, chapter 12)</a:t>
            </a:r>
          </a:p>
          <a:p>
            <a:pPr marL="365760" lvl="1" indent="0">
              <a:buClr>
                <a:schemeClr val="accent2"/>
              </a:buClr>
              <a:buNone/>
              <a:defRPr/>
            </a:pPr>
            <a:endParaRPr lang="en-CA" dirty="0" smtClean="0">
              <a:ea typeface="+mn-ea"/>
            </a:endParaRPr>
          </a:p>
          <a:p>
            <a:pPr lvl="1">
              <a:buClr>
                <a:schemeClr val="accent2"/>
              </a:buClr>
              <a:buFont typeface="Wingdings" charset="2"/>
              <a:buChar char="q"/>
              <a:defRPr/>
            </a:pPr>
            <a:r>
              <a:rPr lang="en-CA" dirty="0" smtClean="0">
                <a:ea typeface="+mn-ea"/>
              </a:rPr>
              <a:t>In this method the teacher would slowly introduce commands and act them out for the student as he/she verbalizes her actions</a:t>
            </a:r>
          </a:p>
          <a:p>
            <a:pPr marL="365760" lvl="1" indent="0">
              <a:buClr>
                <a:schemeClr val="accent2"/>
              </a:buClr>
              <a:buNone/>
              <a:defRPr/>
            </a:pPr>
            <a:endParaRPr lang="en-CA" dirty="0" smtClean="0">
              <a:ea typeface="+mn-ea"/>
            </a:endParaRPr>
          </a:p>
          <a:p>
            <a:pPr lvl="1">
              <a:buClr>
                <a:schemeClr val="accent2"/>
              </a:buClr>
              <a:buFont typeface="Wingdings" charset="2"/>
              <a:buChar char="q"/>
              <a:defRPr/>
            </a:pPr>
            <a:r>
              <a:rPr lang="en-CA" dirty="0" smtClean="0">
                <a:ea typeface="+mn-ea"/>
              </a:rPr>
              <a:t>Students respond by copying the actions of the teacher as they say the vocabulary word</a:t>
            </a:r>
          </a:p>
          <a:p>
            <a:pPr lvl="2" eaLnBrk="1" fontAlgn="auto" hangingPunct="1">
              <a:spcAft>
                <a:spcPts val="0"/>
              </a:spcAft>
              <a:buFont typeface="Arial" pitchFamily="34" charset="0"/>
              <a:buChar char="•"/>
              <a:defRPr/>
            </a:pPr>
            <a:endParaRPr lang="en-CA" dirty="0" smtClean="0">
              <a:ea typeface="+mn-ea"/>
            </a:endParaRPr>
          </a:p>
        </p:txBody>
      </p:sp>
      <p:sp>
        <p:nvSpPr>
          <p:cNvPr id="4" name="TextBox 3"/>
          <p:cNvSpPr txBox="1"/>
          <p:nvPr/>
        </p:nvSpPr>
        <p:spPr>
          <a:xfrm>
            <a:off x="539552" y="404664"/>
            <a:ext cx="8352928" cy="1446550"/>
          </a:xfrm>
          <a:prstGeom prst="rect">
            <a:avLst/>
          </a:prstGeom>
          <a:noFill/>
        </p:spPr>
        <p:txBody>
          <a:bodyPr wrap="square" rtlCol="0">
            <a:spAutoFit/>
          </a:bodyPr>
          <a:lstStyle/>
          <a:p>
            <a:r>
              <a:rPr lang="en-CA" sz="4400" dirty="0">
                <a:solidFill>
                  <a:srgbClr val="D1282E"/>
                </a:solidFill>
                <a:latin typeface="+mj-lt"/>
              </a:rPr>
              <a:t>Total Physical Response </a:t>
            </a:r>
            <a:r>
              <a:rPr lang="en-CA" sz="4400" dirty="0" smtClean="0">
                <a:solidFill>
                  <a:srgbClr val="D1282E"/>
                </a:solidFill>
                <a:latin typeface="+mj-lt"/>
              </a:rPr>
              <a:t>Method</a:t>
            </a:r>
            <a:endParaRPr lang="en-CA" sz="4400" dirty="0">
              <a:solidFill>
                <a:srgbClr val="D1282E"/>
              </a:solidFill>
              <a:latin typeface="+mj-lt"/>
            </a:endParaRPr>
          </a:p>
          <a:p>
            <a:endParaRPr lang="en-US" sz="4400" dirty="0">
              <a:solidFill>
                <a:srgbClr val="D1282E"/>
              </a:solidFill>
              <a:latin typeface="+mj-lt"/>
            </a:endParaRPr>
          </a:p>
        </p:txBody>
      </p:sp>
    </p:spTree>
    <p:extLst>
      <p:ext uri="{BB962C8B-B14F-4D97-AF65-F5344CB8AC3E}">
        <p14:creationId xmlns:p14="http://schemas.microsoft.com/office/powerpoint/2010/main" val="712389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700808"/>
            <a:ext cx="8229600" cy="5792788"/>
          </a:xfrm>
        </p:spPr>
        <p:txBody>
          <a:bodyPr rtlCol="0">
            <a:normAutofit/>
          </a:bodyPr>
          <a:lstStyle/>
          <a:p>
            <a:pPr marL="857250" lvl="2" indent="-457200" eaLnBrk="1" fontAlgn="auto" hangingPunct="1">
              <a:spcAft>
                <a:spcPts val="0"/>
              </a:spcAft>
              <a:buSzPct val="70000"/>
              <a:buFont typeface="Wingdings" charset="2"/>
              <a:buChar char="q"/>
              <a:defRPr/>
            </a:pPr>
            <a:r>
              <a:rPr lang="en-CA" sz="2800" dirty="0" smtClean="0">
                <a:ea typeface="+mn-ea"/>
              </a:rPr>
              <a:t>Key Points</a:t>
            </a:r>
            <a:endParaRPr lang="en-CA" sz="2400" dirty="0"/>
          </a:p>
          <a:p>
            <a:pPr marL="1314450" lvl="3" indent="-457200">
              <a:buClr>
                <a:schemeClr val="accent1"/>
              </a:buClr>
              <a:buSzPct val="70000"/>
              <a:buFont typeface="Wingdings" charset="2"/>
              <a:buChar char="§"/>
              <a:defRPr/>
            </a:pPr>
            <a:r>
              <a:rPr lang="en-CA" sz="2400" dirty="0" smtClean="0">
                <a:ea typeface="+mn-ea"/>
              </a:rPr>
              <a:t>Choose appropriate and applicable vocabulary</a:t>
            </a:r>
          </a:p>
          <a:p>
            <a:pPr marL="1314450" lvl="3" indent="-457200">
              <a:buClr>
                <a:schemeClr val="accent1"/>
              </a:buClr>
              <a:buSzPct val="70000"/>
              <a:buFont typeface="Wingdings" charset="2"/>
              <a:buChar char="§"/>
              <a:defRPr/>
            </a:pPr>
            <a:r>
              <a:rPr lang="en-CA" sz="2400" dirty="0" smtClean="0">
                <a:ea typeface="+mn-ea"/>
              </a:rPr>
              <a:t> Introduce vocabulary gradually as to not overwhelm students</a:t>
            </a:r>
          </a:p>
          <a:p>
            <a:pPr marL="1314450" lvl="3" indent="-457200">
              <a:buClr>
                <a:schemeClr val="accent1"/>
              </a:buClr>
              <a:buSzPct val="70000"/>
              <a:buFont typeface="Wingdings" charset="2"/>
              <a:buChar char="§"/>
              <a:defRPr/>
            </a:pPr>
            <a:r>
              <a:rPr lang="en-CA" sz="2400" dirty="0" smtClean="0">
                <a:ea typeface="+mn-ea"/>
              </a:rPr>
              <a:t>Stop the physical demonstration when the students seem to understand the command without your action. </a:t>
            </a:r>
          </a:p>
          <a:p>
            <a:pPr marL="1314450" lvl="3" indent="-457200">
              <a:buClr>
                <a:schemeClr val="accent1"/>
              </a:buClr>
              <a:buSzPct val="70000"/>
              <a:buFont typeface="Wingdings" charset="2"/>
              <a:buChar char="§"/>
              <a:defRPr/>
            </a:pPr>
            <a:r>
              <a:rPr lang="en-CA" sz="2400" dirty="0" smtClean="0">
                <a:ea typeface="+mn-ea"/>
              </a:rPr>
              <a:t>Add additional responses, such as drawing pictures, to ensure the student fully understands the word</a:t>
            </a:r>
          </a:p>
          <a:p>
            <a:pPr marL="1314450" lvl="3" indent="-457200">
              <a:buClr>
                <a:schemeClr val="accent1"/>
              </a:buClr>
              <a:buSzPct val="70000"/>
              <a:buFont typeface="Wingdings" charset="2"/>
              <a:buChar char="§"/>
              <a:defRPr/>
            </a:pPr>
            <a:r>
              <a:rPr lang="en-CA" sz="2400" dirty="0" smtClean="0">
                <a:ea typeface="+mn-ea"/>
              </a:rPr>
              <a:t>Assess progress and understanding, going back and repeating words previously learned  </a:t>
            </a:r>
          </a:p>
          <a:p>
            <a:pPr lvl="2" eaLnBrk="1" fontAlgn="auto" hangingPunct="1">
              <a:spcAft>
                <a:spcPts val="0"/>
              </a:spcAft>
              <a:buFont typeface="Arial" pitchFamily="34" charset="0"/>
              <a:buChar char="•"/>
              <a:defRPr/>
            </a:pPr>
            <a:endParaRPr lang="en-CA" dirty="0" smtClean="0">
              <a:ea typeface="+mn-ea"/>
            </a:endParaRPr>
          </a:p>
          <a:p>
            <a:pPr eaLnBrk="1" fontAlgn="auto" hangingPunct="1">
              <a:spcAft>
                <a:spcPts val="0"/>
              </a:spcAft>
              <a:buFont typeface="Arial" pitchFamily="34" charset="0"/>
              <a:buChar char="•"/>
              <a:defRPr/>
            </a:pPr>
            <a:endParaRPr lang="en-CA" dirty="0" smtClean="0">
              <a:ea typeface="+mn-ea"/>
              <a:cs typeface="+mn-cs"/>
            </a:endParaRPr>
          </a:p>
        </p:txBody>
      </p:sp>
      <p:sp>
        <p:nvSpPr>
          <p:cNvPr id="5" name="TextBox 4"/>
          <p:cNvSpPr txBox="1"/>
          <p:nvPr/>
        </p:nvSpPr>
        <p:spPr>
          <a:xfrm>
            <a:off x="5220072" y="6021288"/>
            <a:ext cx="3384376" cy="523220"/>
          </a:xfrm>
          <a:prstGeom prst="rect">
            <a:avLst/>
          </a:prstGeom>
          <a:noFill/>
        </p:spPr>
        <p:txBody>
          <a:bodyPr wrap="square" rtlCol="0">
            <a:spAutoFit/>
          </a:bodyPr>
          <a:lstStyle/>
          <a:p>
            <a:pPr marL="0" lvl="1"/>
            <a:r>
              <a:rPr lang="en-CA" sz="1400" dirty="0"/>
              <a:t>(</a:t>
            </a:r>
            <a:r>
              <a:rPr lang="en-CA" sz="1400" dirty="0" err="1"/>
              <a:t>Herrel</a:t>
            </a:r>
            <a:r>
              <a:rPr lang="en-CA" sz="1400" dirty="0"/>
              <a:t> &amp; Jordan, 2012, chapter 12)</a:t>
            </a:r>
          </a:p>
          <a:p>
            <a:endParaRPr lang="en-US" sz="1400" dirty="0"/>
          </a:p>
        </p:txBody>
      </p:sp>
      <p:sp>
        <p:nvSpPr>
          <p:cNvPr id="6" name="TextBox 5"/>
          <p:cNvSpPr txBox="1"/>
          <p:nvPr/>
        </p:nvSpPr>
        <p:spPr>
          <a:xfrm>
            <a:off x="539552" y="404664"/>
            <a:ext cx="8352928" cy="1446550"/>
          </a:xfrm>
          <a:prstGeom prst="rect">
            <a:avLst/>
          </a:prstGeom>
          <a:noFill/>
        </p:spPr>
        <p:txBody>
          <a:bodyPr wrap="square" rtlCol="0">
            <a:spAutoFit/>
          </a:bodyPr>
          <a:lstStyle/>
          <a:p>
            <a:r>
              <a:rPr lang="en-CA" sz="4400" dirty="0">
                <a:solidFill>
                  <a:srgbClr val="D1282E"/>
                </a:solidFill>
                <a:latin typeface="+mj-lt"/>
              </a:rPr>
              <a:t>Total Physical Response </a:t>
            </a:r>
            <a:r>
              <a:rPr lang="en-CA" sz="4400" dirty="0" smtClean="0">
                <a:solidFill>
                  <a:srgbClr val="D1282E"/>
                </a:solidFill>
                <a:latin typeface="+mj-lt"/>
              </a:rPr>
              <a:t>Method</a:t>
            </a:r>
            <a:endParaRPr lang="en-CA" sz="4400" dirty="0">
              <a:solidFill>
                <a:srgbClr val="D1282E"/>
              </a:solidFill>
              <a:latin typeface="+mj-lt"/>
            </a:endParaRPr>
          </a:p>
          <a:p>
            <a:endParaRPr lang="en-US" sz="4400" dirty="0">
              <a:solidFill>
                <a:srgbClr val="D1282E"/>
              </a:solidFill>
              <a:latin typeface="+mj-lt"/>
            </a:endParaRPr>
          </a:p>
        </p:txBody>
      </p:sp>
    </p:spTree>
    <p:extLst>
      <p:ext uri="{BB962C8B-B14F-4D97-AF65-F5344CB8AC3E}">
        <p14:creationId xmlns:p14="http://schemas.microsoft.com/office/powerpoint/2010/main" val="1648757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2"/>
          <p:cNvSpPr>
            <a:spLocks noGrp="1"/>
          </p:cNvSpPr>
          <p:nvPr>
            <p:ph idx="1"/>
          </p:nvPr>
        </p:nvSpPr>
        <p:spPr>
          <a:xfrm>
            <a:off x="0" y="1556792"/>
            <a:ext cx="8697144" cy="6192837"/>
          </a:xfrm>
        </p:spPr>
        <p:txBody>
          <a:bodyPr/>
          <a:lstStyle/>
          <a:p>
            <a:pPr lvl="1" eaLnBrk="1" hangingPunct="1">
              <a:buClr>
                <a:schemeClr val="accent2"/>
              </a:buClr>
              <a:buFont typeface="Wingdings" charset="2"/>
              <a:buChar char="q"/>
            </a:pPr>
            <a:r>
              <a:rPr lang="en-CA" dirty="0" smtClean="0">
                <a:latin typeface="Calibri" charset="0"/>
              </a:rPr>
              <a:t>Collecting </a:t>
            </a:r>
            <a:r>
              <a:rPr lang="en-CA" dirty="0">
                <a:latin typeface="Calibri" charset="0"/>
              </a:rPr>
              <a:t>words is a way for students to continually develop their vocabulary skills and word meanings </a:t>
            </a:r>
          </a:p>
          <a:p>
            <a:pPr lvl="1" eaLnBrk="1" hangingPunct="1">
              <a:buClr>
                <a:schemeClr val="accent2"/>
              </a:buClr>
              <a:buFont typeface="Wingdings" charset="2"/>
              <a:buChar char="q"/>
            </a:pPr>
            <a:r>
              <a:rPr lang="en-CA" dirty="0">
                <a:latin typeface="Calibri" charset="0"/>
              </a:rPr>
              <a:t>The children are encouraged to use the words they collect in their everyday writings</a:t>
            </a:r>
          </a:p>
          <a:p>
            <a:pPr lvl="1" eaLnBrk="1" hangingPunct="1">
              <a:buClr>
                <a:schemeClr val="accent2"/>
              </a:buClr>
              <a:buFont typeface="Wingdings" charset="2"/>
              <a:buChar char="q"/>
            </a:pPr>
            <a:r>
              <a:rPr lang="en-CA" dirty="0">
                <a:latin typeface="Calibri" charset="0"/>
              </a:rPr>
              <a:t>This method also </a:t>
            </a:r>
            <a:r>
              <a:rPr lang="en-CA" dirty="0" smtClean="0">
                <a:latin typeface="Calibri" charset="0"/>
              </a:rPr>
              <a:t>teaches </a:t>
            </a:r>
            <a:r>
              <a:rPr lang="en-CA" dirty="0">
                <a:latin typeface="Calibri" charset="0"/>
              </a:rPr>
              <a:t>students </a:t>
            </a:r>
            <a:r>
              <a:rPr lang="en-CA" dirty="0" smtClean="0">
                <a:latin typeface="Calibri" charset="0"/>
              </a:rPr>
              <a:t>inquiry </a:t>
            </a:r>
            <a:r>
              <a:rPr lang="en-CA" dirty="0">
                <a:latin typeface="Calibri" charset="0"/>
              </a:rPr>
              <a:t>and problem solving skills. </a:t>
            </a:r>
          </a:p>
          <a:p>
            <a:pPr lvl="1" eaLnBrk="1" hangingPunct="1">
              <a:buClr>
                <a:schemeClr val="accent2"/>
              </a:buClr>
              <a:buFont typeface="Wingdings" charset="2"/>
              <a:buChar char="q"/>
            </a:pPr>
            <a:r>
              <a:rPr lang="en-CA" dirty="0">
                <a:latin typeface="Calibri" charset="0"/>
              </a:rPr>
              <a:t>This method can be done as a class (writing a class word chart) or individually.</a:t>
            </a:r>
          </a:p>
          <a:p>
            <a:pPr lvl="1" eaLnBrk="1" hangingPunct="1">
              <a:buClr>
                <a:schemeClr val="accent2"/>
              </a:buClr>
              <a:buFont typeface="Wingdings" charset="2"/>
              <a:buChar char="q"/>
            </a:pPr>
            <a:r>
              <a:rPr lang="en-CA" dirty="0">
                <a:latin typeface="Calibri" charset="0"/>
              </a:rPr>
              <a:t>This is particularly helpful when teaching homonyms </a:t>
            </a:r>
          </a:p>
          <a:p>
            <a:pPr lvl="1" eaLnBrk="1" hangingPunct="1"/>
            <a:endParaRPr lang="en-CA" dirty="0">
              <a:latin typeface="Calibri" charset="0"/>
            </a:endParaRPr>
          </a:p>
          <a:p>
            <a:pPr eaLnBrk="1" hangingPunct="1"/>
            <a:endParaRPr lang="en-CA" dirty="0">
              <a:latin typeface="Calibri" charset="0"/>
            </a:endParaRPr>
          </a:p>
        </p:txBody>
      </p:sp>
      <p:sp>
        <p:nvSpPr>
          <p:cNvPr id="2" name="TextBox 1"/>
          <p:cNvSpPr txBox="1"/>
          <p:nvPr/>
        </p:nvSpPr>
        <p:spPr>
          <a:xfrm>
            <a:off x="603764" y="404664"/>
            <a:ext cx="8532440" cy="769441"/>
          </a:xfrm>
          <a:prstGeom prst="rect">
            <a:avLst/>
          </a:prstGeom>
          <a:noFill/>
        </p:spPr>
        <p:txBody>
          <a:bodyPr wrap="square" rtlCol="0">
            <a:spAutoFit/>
          </a:bodyPr>
          <a:lstStyle/>
          <a:p>
            <a:r>
              <a:rPr lang="en-CA" sz="4400" dirty="0">
                <a:solidFill>
                  <a:srgbClr val="D1282E"/>
                </a:solidFill>
                <a:latin typeface="+mj-lt"/>
              </a:rPr>
              <a:t>Collecting and Processing </a:t>
            </a:r>
            <a:r>
              <a:rPr lang="en-CA" sz="4400" dirty="0" smtClean="0">
                <a:solidFill>
                  <a:srgbClr val="D1282E"/>
                </a:solidFill>
                <a:latin typeface="+mj-lt"/>
              </a:rPr>
              <a:t>Words</a:t>
            </a:r>
            <a:endParaRPr lang="en-US" dirty="0"/>
          </a:p>
        </p:txBody>
      </p:sp>
      <p:sp>
        <p:nvSpPr>
          <p:cNvPr id="3" name="TextBox 2"/>
          <p:cNvSpPr txBox="1"/>
          <p:nvPr/>
        </p:nvSpPr>
        <p:spPr>
          <a:xfrm>
            <a:off x="4139952" y="6165304"/>
            <a:ext cx="5004048" cy="584776"/>
          </a:xfrm>
          <a:prstGeom prst="rect">
            <a:avLst/>
          </a:prstGeom>
          <a:noFill/>
        </p:spPr>
        <p:txBody>
          <a:bodyPr wrap="square" rtlCol="0">
            <a:spAutoFit/>
          </a:bodyPr>
          <a:lstStyle/>
          <a:p>
            <a:r>
              <a:rPr lang="en-CA" sz="1400" dirty="0" err="1" smtClean="0">
                <a:latin typeface="Calibri" charset="0"/>
              </a:rPr>
              <a:t>Herrel</a:t>
            </a:r>
            <a:r>
              <a:rPr lang="en-CA" sz="1400" dirty="0" smtClean="0">
                <a:latin typeface="Calibri" charset="0"/>
              </a:rPr>
              <a:t> </a:t>
            </a:r>
            <a:r>
              <a:rPr lang="en-CA" sz="1400" dirty="0">
                <a:latin typeface="Calibri" charset="0"/>
              </a:rPr>
              <a:t>&amp; Jordan, 2012, chapter </a:t>
            </a:r>
            <a:r>
              <a:rPr lang="en-CA" sz="1400" dirty="0" smtClean="0">
                <a:latin typeface="Calibri" charset="0"/>
              </a:rPr>
              <a:t>17</a:t>
            </a:r>
            <a:endParaRPr lang="en-CA" sz="1400" b="1" dirty="0">
              <a:latin typeface="Calibri" charset="0"/>
            </a:endParaRPr>
          </a:p>
          <a:p>
            <a:endParaRPr lang="en-US" dirty="0"/>
          </a:p>
        </p:txBody>
      </p:sp>
    </p:spTree>
    <p:extLst>
      <p:ext uri="{BB962C8B-B14F-4D97-AF65-F5344CB8AC3E}">
        <p14:creationId xmlns:p14="http://schemas.microsoft.com/office/powerpoint/2010/main" val="13105474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844824"/>
            <a:ext cx="8229600" cy="5792788"/>
          </a:xfrm>
        </p:spPr>
        <p:txBody>
          <a:bodyPr rtlCol="0">
            <a:normAutofit/>
          </a:bodyPr>
          <a:lstStyle/>
          <a:p>
            <a:pPr eaLnBrk="1" fontAlgn="auto" hangingPunct="1">
              <a:spcAft>
                <a:spcPts val="0"/>
              </a:spcAft>
              <a:buFont typeface="Wingdings" charset="2"/>
              <a:buChar char="q"/>
              <a:defRPr/>
            </a:pPr>
            <a:r>
              <a:rPr lang="en-CA" dirty="0" smtClean="0">
                <a:ea typeface="+mn-ea"/>
                <a:cs typeface="+mn-cs"/>
              </a:rPr>
              <a:t>Key Points: </a:t>
            </a:r>
            <a:r>
              <a:rPr lang="en-CA" b="1" dirty="0" smtClean="0">
                <a:ea typeface="+mn-ea"/>
                <a:cs typeface="+mn-cs"/>
              </a:rPr>
              <a:t>:</a:t>
            </a:r>
            <a:r>
              <a:rPr lang="en-CA" sz="2000" b="1" dirty="0" smtClean="0">
                <a:ea typeface="+mn-ea"/>
                <a:cs typeface="+mn-cs"/>
              </a:rPr>
              <a:t> (</a:t>
            </a:r>
            <a:r>
              <a:rPr lang="en-CA" sz="2000" dirty="0" err="1" smtClean="0">
                <a:ea typeface="+mn-ea"/>
                <a:cs typeface="+mn-cs"/>
              </a:rPr>
              <a:t>Herrel</a:t>
            </a:r>
            <a:r>
              <a:rPr lang="en-CA" sz="2000" dirty="0" smtClean="0">
                <a:ea typeface="+mn-ea"/>
                <a:cs typeface="+mn-cs"/>
              </a:rPr>
              <a:t> &amp; Jordan, 2012, chapter 17)</a:t>
            </a:r>
          </a:p>
          <a:p>
            <a:pPr lvl="1" eaLnBrk="1" fontAlgn="auto" hangingPunct="1">
              <a:spcAft>
                <a:spcPts val="0"/>
              </a:spcAft>
              <a:buFont typeface="Wingdings" charset="2"/>
              <a:buChar char="§"/>
              <a:defRPr/>
            </a:pPr>
            <a:r>
              <a:rPr lang="en-CA" sz="2400" dirty="0" smtClean="0">
                <a:ea typeface="+mn-ea"/>
              </a:rPr>
              <a:t>Students identify words they are unfamiliar within a reading </a:t>
            </a:r>
          </a:p>
          <a:p>
            <a:pPr lvl="1" eaLnBrk="1" fontAlgn="auto" hangingPunct="1">
              <a:spcAft>
                <a:spcPts val="0"/>
              </a:spcAft>
              <a:buFont typeface="Wingdings" charset="2"/>
              <a:buChar char="§"/>
              <a:defRPr/>
            </a:pPr>
            <a:r>
              <a:rPr lang="en-CA" sz="2400" dirty="0" smtClean="0">
                <a:ea typeface="+mn-ea"/>
              </a:rPr>
              <a:t>Write the word in the word chart and ask students to explain the words or use them in a sentence.</a:t>
            </a:r>
          </a:p>
          <a:p>
            <a:pPr lvl="1" eaLnBrk="1" fontAlgn="auto" hangingPunct="1">
              <a:spcAft>
                <a:spcPts val="0"/>
              </a:spcAft>
              <a:buFont typeface="Wingdings" charset="2"/>
              <a:buChar char="§"/>
              <a:defRPr/>
            </a:pPr>
            <a:r>
              <a:rPr lang="en-CA" sz="2400" dirty="0" smtClean="0">
                <a:ea typeface="+mn-ea"/>
              </a:rPr>
              <a:t>Encourage many different sentences with many different uses of the word</a:t>
            </a:r>
          </a:p>
          <a:p>
            <a:pPr lvl="1" eaLnBrk="1" fontAlgn="auto" hangingPunct="1">
              <a:spcAft>
                <a:spcPts val="0"/>
              </a:spcAft>
              <a:buFont typeface="Wingdings" charset="2"/>
              <a:buChar char="§"/>
              <a:defRPr/>
            </a:pPr>
            <a:r>
              <a:rPr lang="en-CA" sz="2400" dirty="0" smtClean="0">
                <a:ea typeface="+mn-ea"/>
              </a:rPr>
              <a:t>Development of using in-text cues in older students</a:t>
            </a:r>
          </a:p>
          <a:p>
            <a:pPr marL="468630" lvl="1" indent="-457200" eaLnBrk="1" fontAlgn="auto" hangingPunct="1">
              <a:spcAft>
                <a:spcPts val="0"/>
              </a:spcAft>
              <a:buClr>
                <a:schemeClr val="accent2"/>
              </a:buClr>
              <a:buFont typeface="Wingdings" charset="2"/>
              <a:buChar char="q"/>
              <a:defRPr/>
            </a:pPr>
            <a:r>
              <a:rPr lang="en-CA" dirty="0" smtClean="0">
                <a:ea typeface="+mn-ea"/>
              </a:rPr>
              <a:t>Example of Collecting and Processing Words:</a:t>
            </a:r>
          </a:p>
          <a:p>
            <a:pPr marL="800100" lvl="2" indent="-342900" eaLnBrk="1" fontAlgn="auto" hangingPunct="1">
              <a:spcAft>
                <a:spcPts val="0"/>
              </a:spcAft>
              <a:buClr>
                <a:schemeClr val="accent1"/>
              </a:buClr>
              <a:buFont typeface="Wingdings" charset="2"/>
              <a:buChar char="§"/>
              <a:defRPr/>
            </a:pPr>
            <a:r>
              <a:rPr lang="en-CA" dirty="0" smtClean="0">
                <a:ea typeface="+mn-ea"/>
              </a:rPr>
              <a:t>Defining spelling words from a novel being studied by using context from the novel, and then using a dictionary to discover the correct definition. </a:t>
            </a:r>
          </a:p>
          <a:p>
            <a:pPr marL="457200" lvl="1" indent="0" eaLnBrk="1" fontAlgn="auto" hangingPunct="1">
              <a:spcAft>
                <a:spcPts val="0"/>
              </a:spcAft>
              <a:buFont typeface="Arial" pitchFamily="34" charset="0"/>
              <a:buNone/>
              <a:defRPr/>
            </a:pPr>
            <a:endParaRPr lang="en-CA" sz="2400" dirty="0" smtClean="0">
              <a:ea typeface="+mn-ea"/>
            </a:endParaRPr>
          </a:p>
          <a:p>
            <a:pPr eaLnBrk="1" fontAlgn="auto" hangingPunct="1">
              <a:spcAft>
                <a:spcPts val="0"/>
              </a:spcAft>
              <a:buFont typeface="Arial" pitchFamily="34" charset="0"/>
              <a:buChar char="•"/>
              <a:defRPr/>
            </a:pPr>
            <a:endParaRPr lang="en-CA" dirty="0" smtClean="0">
              <a:ea typeface="+mn-ea"/>
              <a:cs typeface="+mn-cs"/>
            </a:endParaRPr>
          </a:p>
        </p:txBody>
      </p:sp>
      <p:sp>
        <p:nvSpPr>
          <p:cNvPr id="2" name="TextBox 1"/>
          <p:cNvSpPr txBox="1"/>
          <p:nvPr/>
        </p:nvSpPr>
        <p:spPr>
          <a:xfrm>
            <a:off x="251520" y="548680"/>
            <a:ext cx="7704856" cy="1046440"/>
          </a:xfrm>
          <a:prstGeom prst="rect">
            <a:avLst/>
          </a:prstGeom>
          <a:noFill/>
        </p:spPr>
        <p:txBody>
          <a:bodyPr wrap="square" rtlCol="0">
            <a:spAutoFit/>
          </a:bodyPr>
          <a:lstStyle/>
          <a:p>
            <a:r>
              <a:rPr lang="en-CA" sz="4400" dirty="0">
                <a:solidFill>
                  <a:srgbClr val="D1282E"/>
                </a:solidFill>
                <a:latin typeface="+mj-lt"/>
              </a:rPr>
              <a:t>Collecting and Processing </a:t>
            </a:r>
            <a:r>
              <a:rPr lang="en-CA" sz="4400" dirty="0" smtClean="0">
                <a:solidFill>
                  <a:srgbClr val="D1282E"/>
                </a:solidFill>
                <a:latin typeface="+mj-lt"/>
              </a:rPr>
              <a:t>Words</a:t>
            </a:r>
            <a:endParaRPr lang="en-US" sz="4400" dirty="0">
              <a:latin typeface="+mj-lt"/>
            </a:endParaRPr>
          </a:p>
          <a:p>
            <a:endParaRPr lang="en-US" dirty="0"/>
          </a:p>
        </p:txBody>
      </p:sp>
    </p:spTree>
    <p:extLst>
      <p:ext uri="{BB962C8B-B14F-4D97-AF65-F5344CB8AC3E}">
        <p14:creationId xmlns:p14="http://schemas.microsoft.com/office/powerpoint/2010/main" val="22254268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700808"/>
            <a:ext cx="8229600" cy="5157191"/>
          </a:xfrm>
        </p:spPr>
        <p:txBody>
          <a:bodyPr rtlCol="0">
            <a:normAutofit/>
          </a:bodyPr>
          <a:lstStyle/>
          <a:p>
            <a:pPr lvl="1">
              <a:buClr>
                <a:schemeClr val="accent2"/>
              </a:buClr>
              <a:buFont typeface="Wingdings" charset="2"/>
              <a:buChar char="q"/>
              <a:defRPr/>
            </a:pPr>
            <a:r>
              <a:rPr lang="en-CA" sz="2400" dirty="0" smtClean="0">
                <a:ea typeface="+mn-ea"/>
              </a:rPr>
              <a:t>Lessons which emphasize English vocabulary and usage, rather than the curricular content </a:t>
            </a:r>
            <a:r>
              <a:rPr lang="en-CA" sz="1400" dirty="0" smtClean="0">
                <a:ea typeface="+mn-ea"/>
              </a:rPr>
              <a:t>(</a:t>
            </a:r>
            <a:r>
              <a:rPr lang="en-CA" sz="1400" dirty="0" err="1" smtClean="0">
                <a:ea typeface="+mn-ea"/>
              </a:rPr>
              <a:t>Herrel</a:t>
            </a:r>
            <a:r>
              <a:rPr lang="en-CA" sz="1400" dirty="0" smtClean="0">
                <a:ea typeface="+mn-ea"/>
              </a:rPr>
              <a:t> &amp; Jordan, 2012, chapter 20)</a:t>
            </a:r>
          </a:p>
          <a:p>
            <a:pPr lvl="1">
              <a:buClr>
                <a:schemeClr val="accent2"/>
              </a:buClr>
              <a:buFont typeface="Wingdings" charset="2"/>
              <a:buChar char="q"/>
              <a:defRPr/>
            </a:pPr>
            <a:endParaRPr lang="en-CA" sz="2200" dirty="0" smtClean="0">
              <a:ea typeface="+mn-ea"/>
            </a:endParaRPr>
          </a:p>
          <a:p>
            <a:pPr lvl="1" eaLnBrk="1" fontAlgn="auto" hangingPunct="1">
              <a:spcAft>
                <a:spcPts val="0"/>
              </a:spcAft>
              <a:buClr>
                <a:schemeClr val="accent2"/>
              </a:buClr>
              <a:buFont typeface="Wingdings" charset="2"/>
              <a:buChar char="q"/>
              <a:defRPr/>
            </a:pPr>
            <a:r>
              <a:rPr lang="en-CA" sz="2400" dirty="0" smtClean="0">
                <a:ea typeface="+mn-ea"/>
              </a:rPr>
              <a:t>Key Points:</a:t>
            </a:r>
          </a:p>
          <a:p>
            <a:pPr lvl="2" eaLnBrk="1" fontAlgn="auto" hangingPunct="1">
              <a:spcAft>
                <a:spcPts val="0"/>
              </a:spcAft>
              <a:buClr>
                <a:schemeClr val="accent1"/>
              </a:buClr>
              <a:buFont typeface="Wingdings" charset="2"/>
              <a:buChar char="§"/>
              <a:defRPr/>
            </a:pPr>
            <a:r>
              <a:rPr lang="en-CA" sz="2400" dirty="0" smtClean="0">
                <a:ea typeface="+mn-ea"/>
              </a:rPr>
              <a:t>Observe students common language errors </a:t>
            </a:r>
          </a:p>
          <a:p>
            <a:pPr lvl="2" eaLnBrk="1" fontAlgn="auto" hangingPunct="1">
              <a:spcAft>
                <a:spcPts val="0"/>
              </a:spcAft>
              <a:buClr>
                <a:schemeClr val="accent1"/>
              </a:buClr>
              <a:buFont typeface="Wingdings" charset="2"/>
              <a:buChar char="§"/>
              <a:defRPr/>
            </a:pPr>
            <a:r>
              <a:rPr lang="en-CA" sz="2400" dirty="0" smtClean="0">
                <a:ea typeface="+mn-ea"/>
              </a:rPr>
              <a:t>Introduce the vocab and model its use</a:t>
            </a:r>
          </a:p>
          <a:p>
            <a:pPr lvl="2" eaLnBrk="1" fontAlgn="auto" hangingPunct="1">
              <a:spcAft>
                <a:spcPts val="0"/>
              </a:spcAft>
              <a:buClr>
                <a:schemeClr val="accent1"/>
              </a:buClr>
              <a:buFont typeface="Wingdings" charset="2"/>
              <a:buChar char="§"/>
              <a:defRPr/>
            </a:pPr>
            <a:r>
              <a:rPr lang="en-CA" sz="2400" dirty="0" smtClean="0">
                <a:ea typeface="+mn-ea"/>
              </a:rPr>
              <a:t>Give students a hands on activity to use the vocab</a:t>
            </a:r>
          </a:p>
          <a:p>
            <a:pPr lvl="2" eaLnBrk="1" fontAlgn="auto" hangingPunct="1">
              <a:spcAft>
                <a:spcPts val="0"/>
              </a:spcAft>
              <a:buClr>
                <a:schemeClr val="accent1"/>
              </a:buClr>
              <a:buFont typeface="Wingdings" charset="2"/>
              <a:buChar char="§"/>
              <a:defRPr/>
            </a:pPr>
            <a:r>
              <a:rPr lang="en-CA" sz="2400" dirty="0" smtClean="0">
                <a:ea typeface="+mn-ea"/>
              </a:rPr>
              <a:t>Design an activity that allows you to observe students mastery of the focus language</a:t>
            </a:r>
          </a:p>
          <a:p>
            <a:pPr marL="930275" lvl="2" indent="-342900" eaLnBrk="1" fontAlgn="auto" hangingPunct="1">
              <a:spcAft>
                <a:spcPts val="0"/>
              </a:spcAft>
              <a:buClr>
                <a:schemeClr val="accent1"/>
              </a:buClr>
              <a:buFont typeface="Wingdings" charset="2"/>
              <a:buChar char="§"/>
              <a:defRPr/>
            </a:pPr>
            <a:r>
              <a:rPr lang="en-CA" sz="2400" dirty="0" smtClean="0">
                <a:ea typeface="+mn-ea"/>
              </a:rPr>
              <a:t>This type of activity focuses on the problem areas that students are having in a way that applies the language issues to another subject</a:t>
            </a:r>
          </a:p>
        </p:txBody>
      </p:sp>
      <p:sp>
        <p:nvSpPr>
          <p:cNvPr id="4" name="TextBox 3"/>
          <p:cNvSpPr txBox="1"/>
          <p:nvPr/>
        </p:nvSpPr>
        <p:spPr>
          <a:xfrm>
            <a:off x="683568" y="404664"/>
            <a:ext cx="6408712" cy="769441"/>
          </a:xfrm>
          <a:prstGeom prst="rect">
            <a:avLst/>
          </a:prstGeom>
          <a:noFill/>
        </p:spPr>
        <p:txBody>
          <a:bodyPr wrap="square" rtlCol="0">
            <a:spAutoFit/>
          </a:bodyPr>
          <a:lstStyle/>
          <a:p>
            <a:pPr>
              <a:defRPr/>
            </a:pPr>
            <a:r>
              <a:rPr lang="en-CA" sz="4400" dirty="0">
                <a:solidFill>
                  <a:srgbClr val="D1282E"/>
                </a:solidFill>
                <a:latin typeface="+mj-lt"/>
              </a:rPr>
              <a:t>Language Focus Lessons</a:t>
            </a:r>
          </a:p>
        </p:txBody>
      </p:sp>
    </p:spTree>
    <p:extLst>
      <p:ext uri="{BB962C8B-B14F-4D97-AF65-F5344CB8AC3E}">
        <p14:creationId xmlns:p14="http://schemas.microsoft.com/office/powerpoint/2010/main" val="17246950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700808"/>
            <a:ext cx="8229600" cy="5792788"/>
          </a:xfrm>
        </p:spPr>
        <p:txBody>
          <a:bodyPr rtlCol="0">
            <a:normAutofit/>
          </a:bodyPr>
          <a:lstStyle/>
          <a:p>
            <a:pPr marL="457200" lvl="1" indent="-457200" eaLnBrk="1" fontAlgn="auto" hangingPunct="1">
              <a:spcAft>
                <a:spcPts val="0"/>
              </a:spcAft>
              <a:buClr>
                <a:schemeClr val="accent2"/>
              </a:buClr>
              <a:buFont typeface="Wingdings" charset="2"/>
              <a:buChar char="q"/>
              <a:defRPr/>
            </a:pPr>
            <a:r>
              <a:rPr lang="en-CA" dirty="0" smtClean="0">
                <a:ea typeface="+mn-ea"/>
              </a:rPr>
              <a:t>Strategies for literacy development are developed to support English learners as they acquire reading skills and continue to develop their vocabulary and fluency. </a:t>
            </a:r>
            <a:r>
              <a:rPr lang="en-CA" sz="1400" dirty="0" smtClean="0">
                <a:ea typeface="+mn-ea"/>
              </a:rPr>
              <a:t>(</a:t>
            </a:r>
            <a:r>
              <a:rPr lang="en-CA" sz="1400" dirty="0" err="1" smtClean="0">
                <a:ea typeface="+mn-ea"/>
              </a:rPr>
              <a:t>Herrel</a:t>
            </a:r>
            <a:r>
              <a:rPr lang="en-CA" sz="1400" dirty="0" smtClean="0">
                <a:ea typeface="+mn-ea"/>
              </a:rPr>
              <a:t> &amp; Jordan, 2012, </a:t>
            </a:r>
            <a:r>
              <a:rPr lang="en-CA" sz="1400" dirty="0" smtClean="0">
                <a:ea typeface="+mn-ea"/>
              </a:rPr>
              <a:t>p. </a:t>
            </a:r>
            <a:r>
              <a:rPr lang="en-CA" sz="1400" dirty="0" smtClean="0">
                <a:ea typeface="+mn-ea"/>
              </a:rPr>
              <a:t>141)</a:t>
            </a:r>
          </a:p>
          <a:p>
            <a:pPr marL="0" lvl="1" indent="0" eaLnBrk="1" fontAlgn="auto" hangingPunct="1">
              <a:spcAft>
                <a:spcPts val="0"/>
              </a:spcAft>
              <a:buClr>
                <a:schemeClr val="accent2"/>
              </a:buClr>
              <a:buNone/>
              <a:defRPr/>
            </a:pPr>
            <a:endParaRPr lang="en-CA" dirty="0" smtClean="0">
              <a:ea typeface="+mn-ea"/>
            </a:endParaRPr>
          </a:p>
          <a:p>
            <a:pPr marL="457200" lvl="1" indent="-457200" eaLnBrk="1" fontAlgn="auto" hangingPunct="1">
              <a:spcAft>
                <a:spcPts val="0"/>
              </a:spcAft>
              <a:buClr>
                <a:schemeClr val="accent2"/>
              </a:buClr>
              <a:buFont typeface="Wingdings" charset="2"/>
              <a:buChar char="q"/>
              <a:defRPr/>
            </a:pPr>
            <a:r>
              <a:rPr lang="en-CA" dirty="0" smtClean="0">
                <a:ea typeface="+mn-ea"/>
              </a:rPr>
              <a:t>Research on developing literacy skills emphasizes the quality of instruction, the importance of interactions, and active participation. </a:t>
            </a:r>
            <a:r>
              <a:rPr lang="en-CA" sz="1400" dirty="0" smtClean="0">
                <a:ea typeface="+mn-ea"/>
              </a:rPr>
              <a:t>(</a:t>
            </a:r>
            <a:r>
              <a:rPr lang="en-CA" sz="1400" dirty="0" err="1" smtClean="0">
                <a:ea typeface="+mn-ea"/>
              </a:rPr>
              <a:t>Herrel</a:t>
            </a:r>
            <a:r>
              <a:rPr lang="en-CA" sz="1400" dirty="0" smtClean="0">
                <a:ea typeface="+mn-ea"/>
              </a:rPr>
              <a:t> &amp; Jordan, 2012, </a:t>
            </a:r>
            <a:r>
              <a:rPr lang="en-CA" sz="1400" dirty="0" smtClean="0">
                <a:ea typeface="+mn-ea"/>
              </a:rPr>
              <a:t>p. </a:t>
            </a:r>
            <a:r>
              <a:rPr lang="en-CA" sz="1400" dirty="0" smtClean="0">
                <a:ea typeface="+mn-ea"/>
              </a:rPr>
              <a:t>141)</a:t>
            </a:r>
          </a:p>
          <a:p>
            <a:pPr marL="0" lvl="1" indent="0" eaLnBrk="1" fontAlgn="auto" hangingPunct="1">
              <a:spcAft>
                <a:spcPts val="0"/>
              </a:spcAft>
              <a:buClr>
                <a:schemeClr val="accent2"/>
              </a:buClr>
              <a:buNone/>
              <a:defRPr/>
            </a:pPr>
            <a:endParaRPr lang="en-CA" dirty="0" smtClean="0">
              <a:ea typeface="+mn-ea"/>
            </a:endParaRPr>
          </a:p>
          <a:p>
            <a:pPr eaLnBrk="1" fontAlgn="auto" hangingPunct="1">
              <a:spcAft>
                <a:spcPts val="0"/>
              </a:spcAft>
              <a:buFont typeface="Wingdings" charset="2"/>
              <a:buChar char="q"/>
              <a:defRPr/>
            </a:pPr>
            <a:r>
              <a:rPr lang="en-CA" sz="2600" dirty="0" smtClean="0">
                <a:ea typeface="+mn-ea"/>
              </a:rPr>
              <a:t> Literacy development includes: phonetic awareness,   phonics, oral reading, comprehension, and writing skills.</a:t>
            </a:r>
          </a:p>
        </p:txBody>
      </p:sp>
      <p:sp>
        <p:nvSpPr>
          <p:cNvPr id="2" name="TextBox 1"/>
          <p:cNvSpPr txBox="1"/>
          <p:nvPr/>
        </p:nvSpPr>
        <p:spPr>
          <a:xfrm>
            <a:off x="683568" y="548680"/>
            <a:ext cx="6408712" cy="1446550"/>
          </a:xfrm>
          <a:prstGeom prst="rect">
            <a:avLst/>
          </a:prstGeom>
          <a:noFill/>
        </p:spPr>
        <p:txBody>
          <a:bodyPr wrap="square" rtlCol="0">
            <a:spAutoFit/>
          </a:bodyPr>
          <a:lstStyle/>
          <a:p>
            <a:r>
              <a:rPr lang="en-CA" sz="4400" dirty="0">
                <a:solidFill>
                  <a:srgbClr val="D1282E"/>
                </a:solidFill>
              </a:rPr>
              <a:t>Literacy Development</a:t>
            </a:r>
          </a:p>
          <a:p>
            <a:endParaRPr lang="en-US" sz="4400" dirty="0">
              <a:solidFill>
                <a:srgbClr val="D1282E"/>
              </a:solidFill>
            </a:endParaRPr>
          </a:p>
        </p:txBody>
      </p:sp>
    </p:spTree>
    <p:extLst>
      <p:ext uri="{BB962C8B-B14F-4D97-AF65-F5344CB8AC3E}">
        <p14:creationId xmlns:p14="http://schemas.microsoft.com/office/powerpoint/2010/main" val="11828567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ontent Placeholder 2"/>
          <p:cNvSpPr>
            <a:spLocks noGrp="1"/>
          </p:cNvSpPr>
          <p:nvPr>
            <p:ph idx="1"/>
          </p:nvPr>
        </p:nvSpPr>
        <p:spPr>
          <a:xfrm>
            <a:off x="539552" y="1628800"/>
            <a:ext cx="8229600" cy="6191250"/>
          </a:xfrm>
        </p:spPr>
        <p:txBody>
          <a:bodyPr/>
          <a:lstStyle/>
          <a:p>
            <a:pPr marL="457200" lvl="1" indent="-457200" eaLnBrk="1" hangingPunct="1">
              <a:buClr>
                <a:schemeClr val="accent2"/>
              </a:buClr>
              <a:buFont typeface="Wingdings" charset="2"/>
              <a:buChar char="q"/>
            </a:pPr>
            <a:r>
              <a:rPr lang="en-CA" dirty="0" smtClean="0"/>
              <a:t>Students </a:t>
            </a:r>
            <a:r>
              <a:rPr lang="en-CA" dirty="0"/>
              <a:t>(whole class or small groups) read a text out loud with the teacher. </a:t>
            </a:r>
          </a:p>
          <a:p>
            <a:pPr marL="457200" lvl="1" indent="-457200" eaLnBrk="1" hangingPunct="1">
              <a:buClr>
                <a:schemeClr val="accent2"/>
              </a:buClr>
              <a:buFont typeface="Wingdings" charset="2"/>
              <a:buChar char="q"/>
            </a:pPr>
            <a:r>
              <a:rPr lang="en-CA" dirty="0"/>
              <a:t>If a student cannot read the words, they are still hearing the words read aloud and discovering how they should sound</a:t>
            </a:r>
          </a:p>
          <a:p>
            <a:pPr marL="457200" lvl="1" indent="-457200" eaLnBrk="1" hangingPunct="1">
              <a:buClr>
                <a:schemeClr val="accent2"/>
              </a:buClr>
              <a:buFont typeface="Wingdings" charset="2"/>
              <a:buChar char="q"/>
            </a:pPr>
            <a:r>
              <a:rPr lang="en-CA" dirty="0"/>
              <a:t>Teacher can use illustrations to go along with the text, use think-aloud strategies to teach problem solving </a:t>
            </a:r>
          </a:p>
          <a:p>
            <a:pPr marL="457200" lvl="1" indent="-457200" eaLnBrk="1" hangingPunct="1">
              <a:buClr>
                <a:schemeClr val="accent2"/>
              </a:buClr>
              <a:buFont typeface="Wingdings" charset="2"/>
              <a:buChar char="q"/>
            </a:pPr>
            <a:r>
              <a:rPr lang="en-CA" dirty="0"/>
              <a:t>Using shared reading with a refugee student is beneficial because they </a:t>
            </a:r>
            <a:r>
              <a:rPr lang="en-CA" dirty="0" smtClean="0"/>
              <a:t>are not </a:t>
            </a:r>
            <a:r>
              <a:rPr lang="en-CA" dirty="0"/>
              <a:t>put on the spot and singled out if they cannot read a word. They can read with more confidence.</a:t>
            </a:r>
          </a:p>
        </p:txBody>
      </p:sp>
      <p:sp>
        <p:nvSpPr>
          <p:cNvPr id="2" name="TextBox 1"/>
          <p:cNvSpPr txBox="1"/>
          <p:nvPr/>
        </p:nvSpPr>
        <p:spPr>
          <a:xfrm>
            <a:off x="611560" y="548680"/>
            <a:ext cx="4896544" cy="769441"/>
          </a:xfrm>
          <a:prstGeom prst="rect">
            <a:avLst/>
          </a:prstGeom>
          <a:noFill/>
        </p:spPr>
        <p:txBody>
          <a:bodyPr wrap="square" rtlCol="0">
            <a:spAutoFit/>
          </a:bodyPr>
          <a:lstStyle/>
          <a:p>
            <a:r>
              <a:rPr lang="en-CA" sz="4400" dirty="0">
                <a:solidFill>
                  <a:srgbClr val="D1282E"/>
                </a:solidFill>
                <a:latin typeface="+mj-lt"/>
              </a:rPr>
              <a:t>Shared Reading</a:t>
            </a:r>
            <a:endParaRPr lang="en-US" sz="4400" dirty="0">
              <a:solidFill>
                <a:srgbClr val="D1282E"/>
              </a:solidFill>
              <a:latin typeface="+mj-lt"/>
            </a:endParaRPr>
          </a:p>
        </p:txBody>
      </p:sp>
      <p:sp>
        <p:nvSpPr>
          <p:cNvPr id="3" name="TextBox 2"/>
          <p:cNvSpPr txBox="1"/>
          <p:nvPr/>
        </p:nvSpPr>
        <p:spPr>
          <a:xfrm>
            <a:off x="4788024" y="6309320"/>
            <a:ext cx="3960440" cy="523220"/>
          </a:xfrm>
          <a:prstGeom prst="rect">
            <a:avLst/>
          </a:prstGeom>
          <a:noFill/>
        </p:spPr>
        <p:txBody>
          <a:bodyPr wrap="square" rtlCol="0">
            <a:spAutoFit/>
          </a:bodyPr>
          <a:lstStyle/>
          <a:p>
            <a:pPr marL="0" lvl="1"/>
            <a:r>
              <a:rPr lang="en-CA" sz="1400" dirty="0" err="1"/>
              <a:t>Herrel</a:t>
            </a:r>
            <a:r>
              <a:rPr lang="en-CA" sz="1400" dirty="0"/>
              <a:t> &amp; Jordan, 2012, chapter 24</a:t>
            </a:r>
          </a:p>
          <a:p>
            <a:endParaRPr lang="en-US" sz="1400" dirty="0"/>
          </a:p>
        </p:txBody>
      </p:sp>
    </p:spTree>
    <p:extLst>
      <p:ext uri="{BB962C8B-B14F-4D97-AF65-F5344CB8AC3E}">
        <p14:creationId xmlns:p14="http://schemas.microsoft.com/office/powerpoint/2010/main" val="27093670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2"/>
          <p:cNvSpPr>
            <a:spLocks noGrp="1"/>
          </p:cNvSpPr>
          <p:nvPr>
            <p:ph idx="1"/>
          </p:nvPr>
        </p:nvSpPr>
        <p:spPr>
          <a:xfrm>
            <a:off x="0" y="1628800"/>
            <a:ext cx="8820472" cy="5792788"/>
          </a:xfrm>
        </p:spPr>
        <p:txBody>
          <a:bodyPr/>
          <a:lstStyle/>
          <a:p>
            <a:pPr lvl="1">
              <a:buClr>
                <a:schemeClr val="accent2"/>
              </a:buClr>
              <a:buFont typeface="Wingdings" charset="2"/>
              <a:buChar char="q"/>
            </a:pPr>
            <a:r>
              <a:rPr lang="en-CA" sz="2400" dirty="0" smtClean="0"/>
              <a:t>Acquiring </a:t>
            </a:r>
            <a:r>
              <a:rPr lang="en-CA" sz="2400" dirty="0"/>
              <a:t>English writing skills is going to be the hardest aspect of English for a Sri Lankan refugee </a:t>
            </a:r>
            <a:r>
              <a:rPr lang="en-CA" sz="2400" dirty="0" smtClean="0"/>
              <a:t>student</a:t>
            </a:r>
          </a:p>
          <a:p>
            <a:pPr marL="365760" lvl="1" indent="0">
              <a:buClr>
                <a:schemeClr val="accent2"/>
              </a:buClr>
              <a:buNone/>
            </a:pPr>
            <a:endParaRPr lang="en-CA" sz="2400" dirty="0"/>
          </a:p>
          <a:p>
            <a:pPr lvl="1" eaLnBrk="1" hangingPunct="1">
              <a:buClr>
                <a:schemeClr val="accent2"/>
              </a:buClr>
              <a:buFont typeface="Wingdings" charset="2"/>
              <a:buChar char="q"/>
            </a:pPr>
            <a:r>
              <a:rPr lang="en-CA" sz="2400" dirty="0"/>
              <a:t> It is important to have a good understanding of what the students already understand about writing in </a:t>
            </a:r>
            <a:r>
              <a:rPr lang="en-CA" sz="2400" dirty="0" smtClean="0"/>
              <a:t>English</a:t>
            </a:r>
          </a:p>
          <a:p>
            <a:pPr marL="365760" lvl="1" indent="0" eaLnBrk="1" hangingPunct="1">
              <a:buClr>
                <a:schemeClr val="accent2"/>
              </a:buClr>
              <a:buNone/>
            </a:pPr>
            <a:endParaRPr lang="en-CA" sz="2400" dirty="0"/>
          </a:p>
          <a:p>
            <a:pPr lvl="1" eaLnBrk="1" hangingPunct="1">
              <a:buClr>
                <a:schemeClr val="accent2"/>
              </a:buClr>
              <a:buFont typeface="Wingdings" charset="2"/>
              <a:buChar char="q"/>
            </a:pPr>
            <a:r>
              <a:rPr lang="en-CA" sz="2400" dirty="0"/>
              <a:t>For our refugee student, they would be in the earliest beginning stages for writing English, and even the simplest tasks will have to </a:t>
            </a:r>
            <a:r>
              <a:rPr lang="en-CA" sz="2400" dirty="0" smtClean="0"/>
              <a:t>first </a:t>
            </a:r>
            <a:r>
              <a:rPr lang="en-CA" sz="2400" dirty="0"/>
              <a:t>be modeled by the </a:t>
            </a:r>
            <a:r>
              <a:rPr lang="en-CA" sz="2400" dirty="0" smtClean="0"/>
              <a:t>teacher</a:t>
            </a:r>
          </a:p>
          <a:p>
            <a:pPr marL="365760" lvl="1" indent="0" eaLnBrk="1" hangingPunct="1">
              <a:buClr>
                <a:schemeClr val="accent2"/>
              </a:buClr>
              <a:buNone/>
            </a:pPr>
            <a:endParaRPr lang="en-CA" sz="2400" dirty="0"/>
          </a:p>
          <a:p>
            <a:pPr lvl="1" eaLnBrk="1" hangingPunct="1">
              <a:buClr>
                <a:schemeClr val="accent2"/>
              </a:buClr>
              <a:buFont typeface="Wingdings" charset="2"/>
              <a:buChar char="q"/>
            </a:pPr>
            <a:r>
              <a:rPr lang="en-CA" sz="2400" b="1" dirty="0"/>
              <a:t>Modeled writing</a:t>
            </a:r>
            <a:r>
              <a:rPr lang="en-CA" sz="2400" dirty="0"/>
              <a:t> provides the student with a demonstration of how English sounds are represented by symbols </a:t>
            </a:r>
            <a:r>
              <a:rPr lang="en-CA" sz="1400" dirty="0"/>
              <a:t>(</a:t>
            </a:r>
            <a:r>
              <a:rPr lang="en-CA" sz="1400" dirty="0" err="1"/>
              <a:t>Herrel</a:t>
            </a:r>
            <a:r>
              <a:rPr lang="en-CA" sz="1400" dirty="0"/>
              <a:t> &amp; Jordan, 2012, chapter 28).</a:t>
            </a:r>
          </a:p>
          <a:p>
            <a:pPr lvl="1" eaLnBrk="1" hangingPunct="1"/>
            <a:endParaRPr lang="en-CA" sz="2000" dirty="0">
              <a:latin typeface="Calibri" charset="0"/>
            </a:endParaRPr>
          </a:p>
          <a:p>
            <a:pPr marL="365760" lvl="1" indent="0" eaLnBrk="1" hangingPunct="1">
              <a:buNone/>
            </a:pPr>
            <a:endParaRPr lang="en-CA" sz="2400" b="1" dirty="0">
              <a:latin typeface="Calibri" charset="0"/>
            </a:endParaRPr>
          </a:p>
        </p:txBody>
      </p:sp>
      <p:sp>
        <p:nvSpPr>
          <p:cNvPr id="2" name="TextBox 1"/>
          <p:cNvSpPr txBox="1"/>
          <p:nvPr/>
        </p:nvSpPr>
        <p:spPr>
          <a:xfrm>
            <a:off x="683568" y="548680"/>
            <a:ext cx="5256584" cy="769441"/>
          </a:xfrm>
          <a:prstGeom prst="rect">
            <a:avLst/>
          </a:prstGeom>
          <a:noFill/>
        </p:spPr>
        <p:txBody>
          <a:bodyPr wrap="square" rtlCol="0">
            <a:spAutoFit/>
          </a:bodyPr>
          <a:lstStyle/>
          <a:p>
            <a:r>
              <a:rPr lang="en-CA" sz="4400" dirty="0">
                <a:solidFill>
                  <a:srgbClr val="D1282E"/>
                </a:solidFill>
                <a:latin typeface="+mj-lt"/>
              </a:rPr>
              <a:t>Modeled Writing</a:t>
            </a:r>
            <a:endParaRPr lang="en-US" sz="4400" dirty="0">
              <a:solidFill>
                <a:srgbClr val="D1282E"/>
              </a:solidFill>
              <a:latin typeface="+mj-lt"/>
            </a:endParaRPr>
          </a:p>
        </p:txBody>
      </p:sp>
    </p:spTree>
    <p:extLst>
      <p:ext uri="{BB962C8B-B14F-4D97-AF65-F5344CB8AC3E}">
        <p14:creationId xmlns:p14="http://schemas.microsoft.com/office/powerpoint/2010/main" val="79401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683568" y="1124744"/>
            <a:ext cx="7632848" cy="1728192"/>
          </a:xfrm>
        </p:spPr>
        <p:txBody>
          <a:bodyPr>
            <a:noAutofit/>
          </a:bodyPr>
          <a:lstStyle/>
          <a:p>
            <a:pPr algn="ctr" eaLnBrk="1" hangingPunct="1"/>
            <a:r>
              <a:rPr lang="en-CA" sz="5400" dirty="0">
                <a:latin typeface="Calibri" charset="0"/>
              </a:rPr>
              <a:t>Language Differences and Challenges</a:t>
            </a:r>
          </a:p>
        </p:txBody>
      </p:sp>
      <p:sp>
        <p:nvSpPr>
          <p:cNvPr id="14338" name="Subtitle 2"/>
          <p:cNvSpPr>
            <a:spLocks noGrp="1"/>
          </p:cNvSpPr>
          <p:nvPr>
            <p:ph type="subTitle" idx="1"/>
          </p:nvPr>
        </p:nvSpPr>
        <p:spPr>
          <a:xfrm>
            <a:off x="2915816" y="3573016"/>
            <a:ext cx="3456384" cy="1008112"/>
          </a:xfrm>
        </p:spPr>
        <p:txBody>
          <a:bodyPr>
            <a:noAutofit/>
          </a:bodyPr>
          <a:lstStyle/>
          <a:p>
            <a:pPr eaLnBrk="1" hangingPunct="1"/>
            <a:r>
              <a:rPr lang="en-CA" sz="3600" dirty="0">
                <a:solidFill>
                  <a:schemeClr val="tx1"/>
                </a:solidFill>
                <a:latin typeface="Calibri" charset="0"/>
              </a:rPr>
              <a:t>Sinhala </a:t>
            </a:r>
            <a:r>
              <a:rPr lang="en-CA" sz="3600" dirty="0" err="1">
                <a:solidFill>
                  <a:schemeClr val="tx1"/>
                </a:solidFill>
                <a:latin typeface="Calibri" charset="0"/>
              </a:rPr>
              <a:t>vs</a:t>
            </a:r>
            <a:r>
              <a:rPr lang="en-CA" sz="3600" dirty="0">
                <a:solidFill>
                  <a:schemeClr val="tx1"/>
                </a:solidFill>
                <a:latin typeface="Calibri" charset="0"/>
              </a:rPr>
              <a:t> English</a:t>
            </a:r>
          </a:p>
        </p:txBody>
      </p:sp>
    </p:spTree>
    <p:extLst>
      <p:ext uri="{BB962C8B-B14F-4D97-AF65-F5344CB8AC3E}">
        <p14:creationId xmlns:p14="http://schemas.microsoft.com/office/powerpoint/2010/main" val="5656266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Content Placeholder 2"/>
          <p:cNvSpPr>
            <a:spLocks noGrp="1"/>
          </p:cNvSpPr>
          <p:nvPr>
            <p:ph idx="1"/>
          </p:nvPr>
        </p:nvSpPr>
        <p:spPr>
          <a:xfrm>
            <a:off x="395536" y="1988840"/>
            <a:ext cx="8229600" cy="5976937"/>
          </a:xfrm>
        </p:spPr>
        <p:txBody>
          <a:bodyPr/>
          <a:lstStyle/>
          <a:p>
            <a:pPr eaLnBrk="1" hangingPunct="1"/>
            <a:r>
              <a:rPr lang="en-CA" sz="2800" dirty="0"/>
              <a:t>Key Points:</a:t>
            </a:r>
          </a:p>
          <a:p>
            <a:pPr lvl="1" eaLnBrk="1" hangingPunct="1">
              <a:buFont typeface="Wingdings" charset="2"/>
              <a:buChar char="§"/>
            </a:pPr>
            <a:r>
              <a:rPr lang="en-CA" sz="2800" dirty="0"/>
              <a:t>Choose a simple sentence and write the words slowly, sounding out each work as you write it.</a:t>
            </a:r>
          </a:p>
          <a:p>
            <a:pPr lvl="1" eaLnBrk="1" hangingPunct="1">
              <a:buFont typeface="Wingdings" charset="2"/>
              <a:buChar char="§"/>
            </a:pPr>
            <a:r>
              <a:rPr lang="en-CA" sz="2800" dirty="0"/>
              <a:t>Read and point to the words slowly but fluently</a:t>
            </a:r>
          </a:p>
          <a:p>
            <a:pPr lvl="1" eaLnBrk="1" hangingPunct="1">
              <a:buFont typeface="Wingdings" charset="2"/>
              <a:buChar char="§"/>
            </a:pPr>
            <a:r>
              <a:rPr lang="en-CA" sz="2800" dirty="0"/>
              <a:t>Reread the sentence with the student, pointing to each word as you read </a:t>
            </a:r>
            <a:r>
              <a:rPr lang="en-CA" sz="1400" dirty="0"/>
              <a:t>(</a:t>
            </a:r>
            <a:r>
              <a:rPr lang="en-CA" sz="1400" dirty="0" err="1"/>
              <a:t>Herrel</a:t>
            </a:r>
            <a:r>
              <a:rPr lang="en-CA" sz="1400" dirty="0"/>
              <a:t> &amp; Jordan, 2012, chapter 28)</a:t>
            </a:r>
          </a:p>
          <a:p>
            <a:pPr lvl="1" eaLnBrk="1" hangingPunct="1"/>
            <a:endParaRPr lang="en-CA" dirty="0"/>
          </a:p>
        </p:txBody>
      </p:sp>
      <p:sp>
        <p:nvSpPr>
          <p:cNvPr id="3" name="TextBox 2"/>
          <p:cNvSpPr txBox="1"/>
          <p:nvPr/>
        </p:nvSpPr>
        <p:spPr>
          <a:xfrm>
            <a:off x="683568" y="548680"/>
            <a:ext cx="5256584" cy="769441"/>
          </a:xfrm>
          <a:prstGeom prst="rect">
            <a:avLst/>
          </a:prstGeom>
          <a:noFill/>
        </p:spPr>
        <p:txBody>
          <a:bodyPr wrap="square" rtlCol="0">
            <a:spAutoFit/>
          </a:bodyPr>
          <a:lstStyle/>
          <a:p>
            <a:r>
              <a:rPr lang="en-CA" sz="4400" dirty="0">
                <a:solidFill>
                  <a:srgbClr val="D1282E"/>
                </a:solidFill>
                <a:latin typeface="+mj-lt"/>
              </a:rPr>
              <a:t>Modeled Writing</a:t>
            </a:r>
            <a:endParaRPr lang="en-US" sz="4400" dirty="0">
              <a:solidFill>
                <a:srgbClr val="D1282E"/>
              </a:solidFill>
              <a:latin typeface="+mj-lt"/>
            </a:endParaRPr>
          </a:p>
        </p:txBody>
      </p:sp>
    </p:spTree>
    <p:extLst>
      <p:ext uri="{BB962C8B-B14F-4D97-AF65-F5344CB8AC3E}">
        <p14:creationId xmlns:p14="http://schemas.microsoft.com/office/powerpoint/2010/main" val="7563551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ontent Placeholder 2"/>
          <p:cNvSpPr>
            <a:spLocks noGrp="1"/>
          </p:cNvSpPr>
          <p:nvPr>
            <p:ph idx="1"/>
          </p:nvPr>
        </p:nvSpPr>
        <p:spPr>
          <a:xfrm>
            <a:off x="467544" y="1772816"/>
            <a:ext cx="8229600" cy="6192837"/>
          </a:xfrm>
        </p:spPr>
        <p:txBody>
          <a:bodyPr/>
          <a:lstStyle/>
          <a:p>
            <a:pPr eaLnBrk="1" hangingPunct="1"/>
            <a:r>
              <a:rPr lang="en-CA" dirty="0" smtClean="0"/>
              <a:t>The </a:t>
            </a:r>
            <a:r>
              <a:rPr lang="en-CA" dirty="0"/>
              <a:t>one </a:t>
            </a:r>
            <a:r>
              <a:rPr lang="en-CA" dirty="0" smtClean="0"/>
              <a:t>aspect all </a:t>
            </a:r>
            <a:r>
              <a:rPr lang="en-CA" dirty="0"/>
              <a:t>of the strategies stress the most is ensuring that you know the amount of English that your students know prior to starting an activity. </a:t>
            </a:r>
            <a:endParaRPr lang="en-CA" dirty="0" smtClean="0"/>
          </a:p>
          <a:p>
            <a:pPr marL="0" indent="0" eaLnBrk="1" hangingPunct="1">
              <a:buNone/>
            </a:pPr>
            <a:endParaRPr lang="en-CA" dirty="0"/>
          </a:p>
          <a:p>
            <a:pPr eaLnBrk="1" hangingPunct="1"/>
            <a:r>
              <a:rPr lang="en-CA" dirty="0"/>
              <a:t>If you give a student an activity that is beyond their understanding, it will only frustrate them. </a:t>
            </a:r>
            <a:endParaRPr lang="en-CA" dirty="0" smtClean="0"/>
          </a:p>
          <a:p>
            <a:pPr marL="0" indent="0" eaLnBrk="1" hangingPunct="1">
              <a:buNone/>
            </a:pPr>
            <a:endParaRPr lang="en-CA" dirty="0"/>
          </a:p>
          <a:p>
            <a:pPr eaLnBrk="1" hangingPunct="1"/>
            <a:r>
              <a:rPr lang="en-CA" dirty="0"/>
              <a:t>The most successful strategies meet the students need and slowly guide them to the next stage in development</a:t>
            </a:r>
          </a:p>
        </p:txBody>
      </p:sp>
      <p:sp>
        <p:nvSpPr>
          <p:cNvPr id="2" name="TextBox 1"/>
          <p:cNvSpPr txBox="1"/>
          <p:nvPr/>
        </p:nvSpPr>
        <p:spPr>
          <a:xfrm>
            <a:off x="755576" y="476672"/>
            <a:ext cx="6192688" cy="769441"/>
          </a:xfrm>
          <a:prstGeom prst="rect">
            <a:avLst/>
          </a:prstGeom>
          <a:noFill/>
        </p:spPr>
        <p:txBody>
          <a:bodyPr wrap="square" rtlCol="0">
            <a:spAutoFit/>
          </a:bodyPr>
          <a:lstStyle/>
          <a:p>
            <a:r>
              <a:rPr lang="en-CA" sz="4400" dirty="0">
                <a:solidFill>
                  <a:srgbClr val="D1282E"/>
                </a:solidFill>
                <a:latin typeface="+mj-lt"/>
              </a:rPr>
              <a:t>Bringing it all together</a:t>
            </a:r>
            <a:endParaRPr lang="en-US" sz="4400" dirty="0">
              <a:solidFill>
                <a:srgbClr val="D1282E"/>
              </a:solidFill>
              <a:latin typeface="+mj-lt"/>
            </a:endParaRPr>
          </a:p>
        </p:txBody>
      </p:sp>
    </p:spTree>
    <p:extLst>
      <p:ext uri="{BB962C8B-B14F-4D97-AF65-F5344CB8AC3E}">
        <p14:creationId xmlns:p14="http://schemas.microsoft.com/office/powerpoint/2010/main" val="15192724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a Sri Lankan Refugee</a:t>
            </a:r>
            <a:endParaRPr lang="en-US" dirty="0"/>
          </a:p>
        </p:txBody>
      </p:sp>
      <p:sp>
        <p:nvSpPr>
          <p:cNvPr id="51201" name="Content Placeholder 2"/>
          <p:cNvSpPr>
            <a:spLocks noGrp="1"/>
          </p:cNvSpPr>
          <p:nvPr>
            <p:ph sz="quarter" idx="1"/>
          </p:nvPr>
        </p:nvSpPr>
        <p:spPr>
          <a:xfrm>
            <a:off x="611560" y="1772816"/>
            <a:ext cx="8153400" cy="4495800"/>
          </a:xfrm>
        </p:spPr>
        <p:txBody>
          <a:bodyPr>
            <a:normAutofit lnSpcReduction="10000"/>
          </a:bodyPr>
          <a:lstStyle/>
          <a:p>
            <a:pPr eaLnBrk="1" hangingPunct="1"/>
            <a:r>
              <a:rPr lang="en-CA" dirty="0" smtClean="0"/>
              <a:t>It is </a:t>
            </a:r>
            <a:r>
              <a:rPr lang="en-CA" dirty="0"/>
              <a:t>important to remember </a:t>
            </a:r>
            <a:r>
              <a:rPr lang="en-CA" dirty="0" smtClean="0"/>
              <a:t>students are </a:t>
            </a:r>
            <a:r>
              <a:rPr lang="en-CA" dirty="0"/>
              <a:t>learning a completely new alphabet and way of speaking as well as the new words in </a:t>
            </a:r>
            <a:r>
              <a:rPr lang="en-CA" dirty="0" smtClean="0"/>
              <a:t>English</a:t>
            </a:r>
          </a:p>
          <a:p>
            <a:pPr marL="0" indent="0" eaLnBrk="1" hangingPunct="1">
              <a:buNone/>
            </a:pPr>
            <a:endParaRPr lang="en-CA" dirty="0"/>
          </a:p>
          <a:p>
            <a:pPr eaLnBrk="1" hangingPunct="1"/>
            <a:r>
              <a:rPr lang="en-CA" dirty="0"/>
              <a:t>Modeling is the best way to demonstrate new words and sounds to a refugee </a:t>
            </a:r>
            <a:r>
              <a:rPr lang="en-CA" dirty="0" smtClean="0"/>
              <a:t>student</a:t>
            </a:r>
          </a:p>
          <a:p>
            <a:pPr marL="0" indent="0" eaLnBrk="1" hangingPunct="1">
              <a:buNone/>
            </a:pPr>
            <a:endParaRPr lang="en-CA" dirty="0"/>
          </a:p>
          <a:p>
            <a:pPr eaLnBrk="1" hangingPunct="1"/>
            <a:r>
              <a:rPr lang="en-CA" dirty="0"/>
              <a:t>Incorporating </a:t>
            </a:r>
            <a:r>
              <a:rPr lang="en-CA" dirty="0" smtClean="0"/>
              <a:t>visuals </a:t>
            </a:r>
            <a:r>
              <a:rPr lang="en-CA" dirty="0"/>
              <a:t>into your lessons are a great way to link prior knowledge that the student </a:t>
            </a:r>
            <a:r>
              <a:rPr lang="en-CA" dirty="0" smtClean="0"/>
              <a:t>cannot </a:t>
            </a:r>
            <a:r>
              <a:rPr lang="en-CA" dirty="0"/>
              <a:t>yet verbalize </a:t>
            </a:r>
          </a:p>
        </p:txBody>
      </p:sp>
    </p:spTree>
    <p:extLst>
      <p:ext uri="{BB962C8B-B14F-4D97-AF65-F5344CB8AC3E}">
        <p14:creationId xmlns:p14="http://schemas.microsoft.com/office/powerpoint/2010/main" val="21178154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99" y="2348880"/>
            <a:ext cx="9289032" cy="3528392"/>
          </a:xfrm>
        </p:spPr>
        <p:txBody>
          <a:bodyPr>
            <a:noAutofit/>
          </a:bodyPr>
          <a:lstStyle/>
          <a:p>
            <a:pPr lvl="0"/>
            <a:r>
              <a:rPr lang="en-US" sz="5400" b="1" dirty="0"/>
              <a:t>Cultural </a:t>
            </a:r>
            <a:r>
              <a:rPr lang="en-US" sz="5400" b="1" dirty="0" smtClean="0"/>
              <a:t>Differences        		and Past Experiences</a:t>
            </a:r>
            <a:endParaRPr lang="en-CA" sz="5400" dirty="0"/>
          </a:p>
        </p:txBody>
      </p:sp>
      <p:pic>
        <p:nvPicPr>
          <p:cNvPr id="3" name="Picture 2"/>
          <p:cNvPicPr>
            <a:picLocks noChangeAspect="1"/>
          </p:cNvPicPr>
          <p:nvPr/>
        </p:nvPicPr>
        <p:blipFill>
          <a:blip r:embed="rId3" cstate="print"/>
          <a:stretch>
            <a:fillRect/>
          </a:stretch>
        </p:blipFill>
        <p:spPr>
          <a:xfrm>
            <a:off x="1403648" y="188640"/>
            <a:ext cx="6198096" cy="4117307"/>
          </a:xfrm>
          <a:prstGeom prst="rect">
            <a:avLst/>
          </a:prstGeom>
        </p:spPr>
      </p:pic>
      <p:sp>
        <p:nvSpPr>
          <p:cNvPr id="4" name="Rectangle 3"/>
          <p:cNvSpPr/>
          <p:nvPr/>
        </p:nvSpPr>
        <p:spPr>
          <a:xfrm>
            <a:off x="2411760" y="6165304"/>
            <a:ext cx="7758608" cy="307777"/>
          </a:xfrm>
          <a:prstGeom prst="rect">
            <a:avLst/>
          </a:prstGeom>
        </p:spPr>
        <p:txBody>
          <a:bodyPr wrap="square">
            <a:spAutoFit/>
          </a:bodyPr>
          <a:lstStyle/>
          <a:p>
            <a:r>
              <a:rPr lang="en-US" sz="1400" dirty="0"/>
              <a:t>http://</a:t>
            </a:r>
            <a:r>
              <a:rPr lang="en-US" sz="1400" dirty="0" err="1"/>
              <a:t>www.ft.lk</a:t>
            </a:r>
            <a:r>
              <a:rPr lang="en-US" sz="1400" dirty="0"/>
              <a:t>/2011/04/09/</a:t>
            </a:r>
            <a:r>
              <a:rPr lang="en-US" sz="1400" dirty="0" err="1"/>
              <a:t>sri</a:t>
            </a:r>
            <a:r>
              <a:rPr lang="en-US" sz="1400" dirty="0"/>
              <a:t>-</a:t>
            </a:r>
            <a:r>
              <a:rPr lang="en-US" sz="1400" dirty="0" err="1"/>
              <a:t>lanka</a:t>
            </a:r>
            <a:r>
              <a:rPr lang="en-US" sz="1400" dirty="0"/>
              <a:t>-tourism-celebrates-‘people-and-culture’-in-</a:t>
            </a:r>
            <a:r>
              <a:rPr lang="en-US" sz="1400" dirty="0" err="1"/>
              <a:t>april</a:t>
            </a:r>
            <a:r>
              <a:rPr lang="en-US" sz="1400" dirty="0"/>
              <a:t>/</a:t>
            </a:r>
          </a:p>
        </p:txBody>
      </p:sp>
    </p:spTree>
    <p:extLst>
      <p:ext uri="{BB962C8B-B14F-4D97-AF65-F5344CB8AC3E}">
        <p14:creationId xmlns:p14="http://schemas.microsoft.com/office/powerpoint/2010/main" val="3421633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764704"/>
            <a:ext cx="7919792" cy="896144"/>
          </a:xfrm>
        </p:spPr>
        <p:txBody>
          <a:bodyPr>
            <a:noAutofit/>
          </a:bodyPr>
          <a:lstStyle/>
          <a:p>
            <a:pPr lvl="1" algn="l" rtl="0">
              <a:spcBef>
                <a:spcPct val="0"/>
              </a:spcBef>
            </a:pPr>
            <a:r>
              <a:rPr lang="en-US" sz="4400" dirty="0" smtClean="0">
                <a:solidFill>
                  <a:srgbClr val="D1282E"/>
                </a:solidFill>
                <a:latin typeface="+mj-lt"/>
              </a:rPr>
              <a:t>Overview</a:t>
            </a:r>
            <a:r>
              <a:rPr lang="en-CA" sz="4400" dirty="0" smtClean="0">
                <a:solidFill>
                  <a:srgbClr val="D1282E"/>
                </a:solidFill>
                <a:latin typeface="+mj-lt"/>
              </a:rPr>
              <a:t/>
            </a:r>
            <a:br>
              <a:rPr lang="en-CA" sz="4400" dirty="0" smtClean="0">
                <a:solidFill>
                  <a:srgbClr val="D1282E"/>
                </a:solidFill>
                <a:latin typeface="+mj-lt"/>
              </a:rPr>
            </a:br>
            <a:endParaRPr lang="en-CA" sz="4400" dirty="0">
              <a:solidFill>
                <a:srgbClr val="D1282E"/>
              </a:solidFill>
              <a:latin typeface="+mj-lt"/>
            </a:endParaRPr>
          </a:p>
        </p:txBody>
      </p:sp>
      <p:sp>
        <p:nvSpPr>
          <p:cNvPr id="3" name="Content Placeholder 2"/>
          <p:cNvSpPr>
            <a:spLocks noGrp="1"/>
          </p:cNvSpPr>
          <p:nvPr>
            <p:ph sz="quarter" idx="1"/>
          </p:nvPr>
        </p:nvSpPr>
        <p:spPr>
          <a:xfrm>
            <a:off x="395536" y="1556792"/>
            <a:ext cx="8229600" cy="4525963"/>
          </a:xfrm>
        </p:spPr>
        <p:txBody>
          <a:bodyPr/>
          <a:lstStyle/>
          <a:p>
            <a:pPr lvl="0"/>
            <a:r>
              <a:rPr lang="en-US" dirty="0" smtClean="0"/>
              <a:t>Sri Lankan </a:t>
            </a:r>
            <a:r>
              <a:rPr lang="en-CA" dirty="0" smtClean="0"/>
              <a:t>Culture</a:t>
            </a:r>
          </a:p>
          <a:p>
            <a:pPr lvl="0"/>
            <a:r>
              <a:rPr lang="en-CA" dirty="0" smtClean="0"/>
              <a:t>Sri Lankan Religion</a:t>
            </a:r>
            <a:endParaRPr lang="en-CA" dirty="0"/>
          </a:p>
          <a:p>
            <a:pPr lvl="0"/>
            <a:r>
              <a:rPr lang="en-US" dirty="0"/>
              <a:t>North American </a:t>
            </a:r>
            <a:r>
              <a:rPr lang="en-US" dirty="0" smtClean="0"/>
              <a:t>Differences</a:t>
            </a:r>
          </a:p>
          <a:p>
            <a:pPr lvl="0"/>
            <a:r>
              <a:rPr lang="en-US" dirty="0" smtClean="0"/>
              <a:t>Similarities </a:t>
            </a:r>
          </a:p>
          <a:p>
            <a:pPr lvl="0"/>
            <a:r>
              <a:rPr lang="en-US" dirty="0" smtClean="0"/>
              <a:t>Sensitive Topics</a:t>
            </a:r>
            <a:endParaRPr lang="en-CA" dirty="0" smtClean="0"/>
          </a:p>
          <a:p>
            <a:pPr lvl="0"/>
            <a:r>
              <a:rPr lang="en-CA" dirty="0" smtClean="0"/>
              <a:t>Support</a:t>
            </a:r>
          </a:p>
        </p:txBody>
      </p:sp>
      <p:pic>
        <p:nvPicPr>
          <p:cNvPr id="4" name="Picture 3"/>
          <p:cNvPicPr>
            <a:picLocks noChangeAspect="1"/>
          </p:cNvPicPr>
          <p:nvPr/>
        </p:nvPicPr>
        <p:blipFill>
          <a:blip r:embed="rId3" cstate="print"/>
          <a:stretch>
            <a:fillRect/>
          </a:stretch>
        </p:blipFill>
        <p:spPr>
          <a:xfrm>
            <a:off x="4644008" y="3501008"/>
            <a:ext cx="3810000" cy="2578100"/>
          </a:xfrm>
          <a:prstGeom prst="rect">
            <a:avLst/>
          </a:prstGeom>
        </p:spPr>
      </p:pic>
      <p:sp>
        <p:nvSpPr>
          <p:cNvPr id="5" name="TextBox 4"/>
          <p:cNvSpPr txBox="1"/>
          <p:nvPr/>
        </p:nvSpPr>
        <p:spPr>
          <a:xfrm>
            <a:off x="4788024" y="6093296"/>
            <a:ext cx="5616624" cy="307777"/>
          </a:xfrm>
          <a:prstGeom prst="rect">
            <a:avLst/>
          </a:prstGeom>
          <a:noFill/>
        </p:spPr>
        <p:txBody>
          <a:bodyPr wrap="square" rtlCol="0">
            <a:spAutoFit/>
          </a:bodyPr>
          <a:lstStyle/>
          <a:p>
            <a:r>
              <a:rPr lang="en-US" sz="1400" dirty="0"/>
              <a:t>http://</a:t>
            </a:r>
            <a:r>
              <a:rPr lang="en-US" sz="1400" dirty="0" err="1"/>
              <a:t>anfrel.org</a:t>
            </a:r>
            <a:r>
              <a:rPr lang="en-US" sz="1400" dirty="0"/>
              <a:t>/category/country-profiles/</a:t>
            </a:r>
            <a:r>
              <a:rPr lang="en-US" sz="1400" dirty="0" err="1"/>
              <a:t>sri-lanka</a:t>
            </a:r>
            <a:r>
              <a:rPr lang="en-US" sz="1400" dirty="0"/>
              <a:t>/</a:t>
            </a:r>
          </a:p>
        </p:txBody>
      </p:sp>
    </p:spTree>
    <p:extLst>
      <p:ext uri="{BB962C8B-B14F-4D97-AF65-F5344CB8AC3E}">
        <p14:creationId xmlns:p14="http://schemas.microsoft.com/office/powerpoint/2010/main" val="608589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n-CA" dirty="0" smtClean="0"/>
              <a:t>Sri Lanka</a:t>
            </a:r>
            <a:endParaRPr lang="en-CA" dirty="0"/>
          </a:p>
        </p:txBody>
      </p:sp>
      <p:sp>
        <p:nvSpPr>
          <p:cNvPr id="3" name="Content Placeholder 2"/>
          <p:cNvSpPr>
            <a:spLocks noGrp="1"/>
          </p:cNvSpPr>
          <p:nvPr>
            <p:ph sz="quarter" idx="1"/>
          </p:nvPr>
        </p:nvSpPr>
        <p:spPr>
          <a:xfrm>
            <a:off x="467544" y="1628800"/>
            <a:ext cx="8229600" cy="4525963"/>
          </a:xfrm>
        </p:spPr>
        <p:txBody>
          <a:bodyPr>
            <a:normAutofit lnSpcReduction="10000"/>
          </a:bodyPr>
          <a:lstStyle/>
          <a:p>
            <a:r>
              <a:rPr lang="en-CA" sz="3200" dirty="0" smtClean="0"/>
              <a:t>The two largest ethnic groups: </a:t>
            </a:r>
          </a:p>
          <a:p>
            <a:pPr lvl="1">
              <a:buFont typeface="Wingdings" charset="2"/>
              <a:buChar char="§"/>
            </a:pPr>
            <a:r>
              <a:rPr lang="en-CA" sz="2800" dirty="0" smtClean="0"/>
              <a:t>Sinhalese (Majority)</a:t>
            </a:r>
            <a:endParaRPr lang="en-CA" sz="2800" dirty="0"/>
          </a:p>
          <a:p>
            <a:pPr lvl="2"/>
            <a:r>
              <a:rPr lang="en-CA" sz="2400" dirty="0"/>
              <a:t>Caste system</a:t>
            </a:r>
          </a:p>
          <a:p>
            <a:pPr lvl="2"/>
            <a:r>
              <a:rPr lang="en-CA" sz="2400" dirty="0"/>
              <a:t>Arranged Marriages and Family </a:t>
            </a:r>
            <a:r>
              <a:rPr lang="en-CA" sz="2400" dirty="0" smtClean="0"/>
              <a:t>connected</a:t>
            </a:r>
          </a:p>
          <a:p>
            <a:pPr lvl="2"/>
            <a:endParaRPr lang="en-CA" sz="2400" dirty="0"/>
          </a:p>
          <a:p>
            <a:pPr lvl="1">
              <a:buFont typeface="Wingdings" charset="2"/>
              <a:buChar char="§"/>
            </a:pPr>
            <a:r>
              <a:rPr lang="en-CA" sz="2800" dirty="0" smtClean="0"/>
              <a:t>Tamil (Largest Minority)</a:t>
            </a:r>
          </a:p>
          <a:p>
            <a:pPr lvl="1">
              <a:buFont typeface="Wingdings" charset="2"/>
              <a:buChar char="§"/>
            </a:pPr>
            <a:endParaRPr lang="en-CA" sz="2800" dirty="0" smtClean="0"/>
          </a:p>
          <a:p>
            <a:pPr lvl="1">
              <a:buFont typeface="Wingdings" charset="2"/>
              <a:buChar char="§"/>
            </a:pPr>
            <a:r>
              <a:rPr lang="en-CA" sz="2800" dirty="0" smtClean="0"/>
              <a:t>Additional Minority Groups</a:t>
            </a:r>
            <a:endParaRPr lang="en-CA" sz="2800" dirty="0"/>
          </a:p>
          <a:p>
            <a:pPr lvl="2"/>
            <a:r>
              <a:rPr lang="en-CA" sz="2400" dirty="0" smtClean="0"/>
              <a:t>Moors</a:t>
            </a:r>
          </a:p>
          <a:p>
            <a:pPr lvl="2"/>
            <a:r>
              <a:rPr lang="en-CA" sz="2400" dirty="0" err="1" smtClean="0"/>
              <a:t>Berghers</a:t>
            </a:r>
            <a:endParaRPr lang="en-CA" sz="2400" dirty="0" smtClean="0"/>
          </a:p>
          <a:p>
            <a:pPr lvl="1"/>
            <a:endParaRPr lang="en-CA" dirty="0"/>
          </a:p>
        </p:txBody>
      </p:sp>
    </p:spTree>
    <p:extLst>
      <p:ext uri="{BB962C8B-B14F-4D97-AF65-F5344CB8AC3E}">
        <p14:creationId xmlns:p14="http://schemas.microsoft.com/office/powerpoint/2010/main" val="911190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CA" dirty="0"/>
              <a:t/>
            </a:r>
            <a:br>
              <a:rPr lang="en-CA" dirty="0"/>
            </a:br>
            <a:r>
              <a:rPr lang="en-CA" sz="4900" dirty="0"/>
              <a:t>Types of Religions</a:t>
            </a:r>
            <a:r>
              <a:rPr lang="en-CA" sz="3200" dirty="0"/>
              <a:t/>
            </a:r>
            <a:br>
              <a:rPr lang="en-CA" sz="3200" dirty="0"/>
            </a:br>
            <a:endParaRPr lang="en-CA" dirty="0"/>
          </a:p>
        </p:txBody>
      </p:sp>
      <p:sp>
        <p:nvSpPr>
          <p:cNvPr id="3" name="Content Placeholder 2"/>
          <p:cNvSpPr>
            <a:spLocks noGrp="1"/>
          </p:cNvSpPr>
          <p:nvPr>
            <p:ph sz="quarter" idx="1"/>
          </p:nvPr>
        </p:nvSpPr>
        <p:spPr/>
        <p:txBody>
          <a:bodyPr>
            <a:normAutofit/>
          </a:bodyPr>
          <a:lstStyle/>
          <a:p>
            <a:pPr lvl="1"/>
            <a:endParaRPr lang="en-CA" sz="3200" dirty="0" smtClean="0"/>
          </a:p>
          <a:p>
            <a:pPr lvl="1">
              <a:buClr>
                <a:schemeClr val="accent2"/>
              </a:buClr>
              <a:buFont typeface="Wingdings" charset="2"/>
              <a:buChar char="q"/>
            </a:pPr>
            <a:r>
              <a:rPr lang="en-CA" sz="3200" dirty="0" smtClean="0"/>
              <a:t> Majority : Buddhist </a:t>
            </a:r>
          </a:p>
          <a:p>
            <a:pPr lvl="1">
              <a:buClr>
                <a:schemeClr val="accent2"/>
              </a:buClr>
              <a:buFont typeface="Wingdings" charset="2"/>
              <a:buChar char="q"/>
            </a:pPr>
            <a:endParaRPr lang="en-CA" sz="3200" dirty="0" smtClean="0"/>
          </a:p>
          <a:p>
            <a:pPr lvl="1">
              <a:buClr>
                <a:schemeClr val="accent2"/>
              </a:buClr>
              <a:buFont typeface="Wingdings" charset="2"/>
              <a:buChar char="q"/>
            </a:pPr>
            <a:r>
              <a:rPr lang="en-CA" sz="3200" dirty="0" smtClean="0"/>
              <a:t> Other: Hindu, Muslim, and Christian</a:t>
            </a:r>
          </a:p>
          <a:p>
            <a:pPr marL="365760" lvl="1" indent="0">
              <a:buNone/>
            </a:pPr>
            <a:endParaRPr lang="en-CA" dirty="0" smtClean="0"/>
          </a:p>
        </p:txBody>
      </p:sp>
    </p:spTree>
    <p:extLst>
      <p:ext uri="{BB962C8B-B14F-4D97-AF65-F5344CB8AC3E}">
        <p14:creationId xmlns:p14="http://schemas.microsoft.com/office/powerpoint/2010/main" val="1184108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Cultural Values</a:t>
            </a:r>
            <a:endParaRPr lang="en-CA" dirty="0"/>
          </a:p>
        </p:txBody>
      </p:sp>
      <p:sp>
        <p:nvSpPr>
          <p:cNvPr id="3" name="Content Placeholder 2"/>
          <p:cNvSpPr>
            <a:spLocks noGrp="1"/>
          </p:cNvSpPr>
          <p:nvPr>
            <p:ph sz="quarter" idx="1"/>
          </p:nvPr>
        </p:nvSpPr>
        <p:spPr/>
        <p:txBody>
          <a:bodyPr>
            <a:normAutofit/>
          </a:bodyPr>
          <a:lstStyle/>
          <a:p>
            <a:endParaRPr lang="en-CA" sz="2800" dirty="0" smtClean="0"/>
          </a:p>
          <a:p>
            <a:r>
              <a:rPr lang="en-CA" sz="2800" dirty="0" smtClean="0"/>
              <a:t>Cricket-could be incorporated in physical education</a:t>
            </a:r>
          </a:p>
          <a:p>
            <a:pPr marL="0" indent="0">
              <a:buNone/>
            </a:pPr>
            <a:endParaRPr lang="en-CA" sz="2800" dirty="0" smtClean="0"/>
          </a:p>
          <a:p>
            <a:r>
              <a:rPr lang="en-CA" sz="2800" dirty="0" smtClean="0"/>
              <a:t>Holidays to Acknowledge </a:t>
            </a:r>
          </a:p>
          <a:p>
            <a:pPr lvl="1">
              <a:buFont typeface="Wingdings" charset="2"/>
              <a:buChar char="§"/>
            </a:pPr>
            <a:r>
              <a:rPr lang="en-CA" sz="2400" dirty="0"/>
              <a:t> Buddhist H</a:t>
            </a:r>
            <a:r>
              <a:rPr lang="en-CA" sz="2400" dirty="0" smtClean="0"/>
              <a:t>olidays :</a:t>
            </a:r>
            <a:r>
              <a:rPr lang="en-CA" sz="2400" dirty="0" err="1" smtClean="0"/>
              <a:t>Perahera</a:t>
            </a:r>
            <a:r>
              <a:rPr lang="en-CA" sz="2400" dirty="0"/>
              <a:t>, </a:t>
            </a:r>
            <a:r>
              <a:rPr lang="en-CA" sz="2400" dirty="0" smtClean="0"/>
              <a:t>and </a:t>
            </a:r>
            <a:r>
              <a:rPr lang="en-CA" sz="2400" dirty="0" err="1" smtClean="0"/>
              <a:t>Poya</a:t>
            </a:r>
            <a:r>
              <a:rPr lang="en-CA" sz="2400" dirty="0" smtClean="0"/>
              <a:t>.</a:t>
            </a:r>
          </a:p>
          <a:p>
            <a:pPr lvl="1">
              <a:buFont typeface="Wingdings" charset="2"/>
              <a:buChar char="§"/>
            </a:pPr>
            <a:r>
              <a:rPr lang="en-CA" sz="2400" dirty="0"/>
              <a:t> Hindus H</a:t>
            </a:r>
            <a:r>
              <a:rPr lang="en-CA" sz="2400" dirty="0" smtClean="0"/>
              <a:t>olidays :Thai </a:t>
            </a:r>
            <a:r>
              <a:rPr lang="en-CA" sz="2400" dirty="0" err="1" smtClean="0"/>
              <a:t>Pongal</a:t>
            </a:r>
            <a:r>
              <a:rPr lang="en-CA" sz="2400" dirty="0" smtClean="0"/>
              <a:t> and </a:t>
            </a:r>
            <a:r>
              <a:rPr lang="en-CA" sz="2400" dirty="0" err="1" smtClean="0"/>
              <a:t>Deepavali</a:t>
            </a:r>
            <a:endParaRPr lang="en-CA" sz="2400" dirty="0"/>
          </a:p>
          <a:p>
            <a:pPr lvl="1">
              <a:buFont typeface="Wingdings" charset="2"/>
              <a:buChar char="§"/>
            </a:pPr>
            <a:r>
              <a:rPr lang="en-CA" sz="2400" dirty="0" smtClean="0"/>
              <a:t> Muslim Holidays: </a:t>
            </a:r>
            <a:r>
              <a:rPr lang="en-CA" sz="2400" dirty="0" err="1" smtClean="0"/>
              <a:t>Milad</a:t>
            </a:r>
            <a:r>
              <a:rPr lang="en-CA" sz="2400" dirty="0" smtClean="0"/>
              <a:t>-un-</a:t>
            </a:r>
            <a:r>
              <a:rPr lang="en-CA" sz="2400" dirty="0" err="1" smtClean="0"/>
              <a:t>Nabi</a:t>
            </a:r>
            <a:endParaRPr lang="en-CA" sz="2400" dirty="0" smtClean="0"/>
          </a:p>
          <a:p>
            <a:pPr lvl="1">
              <a:buFont typeface="Wingdings" charset="2"/>
              <a:buChar char="§"/>
            </a:pPr>
            <a:r>
              <a:rPr lang="en-CA" sz="2400" dirty="0" smtClean="0"/>
              <a:t>Christian Holidays: Most celebrated in Canada </a:t>
            </a:r>
          </a:p>
        </p:txBody>
      </p:sp>
    </p:spTree>
    <p:extLst>
      <p:ext uri="{BB962C8B-B14F-4D97-AF65-F5344CB8AC3E}">
        <p14:creationId xmlns:p14="http://schemas.microsoft.com/office/powerpoint/2010/main" val="3786770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92696"/>
            <a:ext cx="8153400" cy="990600"/>
          </a:xfrm>
        </p:spPr>
        <p:txBody>
          <a:bodyPr>
            <a:noAutofit/>
          </a:bodyPr>
          <a:lstStyle/>
          <a:p>
            <a:pPr lvl="1" algn="l" rtl="0">
              <a:spcBef>
                <a:spcPct val="0"/>
              </a:spcBef>
            </a:pPr>
            <a:r>
              <a:rPr lang="en-US" sz="4400" dirty="0" smtClean="0">
                <a:solidFill>
                  <a:schemeClr val="tx2"/>
                </a:solidFill>
                <a:latin typeface="+mj-lt"/>
              </a:rPr>
              <a:t>Consider Family </a:t>
            </a:r>
            <a:r>
              <a:rPr lang="en-US" sz="4400" dirty="0">
                <a:solidFill>
                  <a:schemeClr val="tx2"/>
                </a:solidFill>
                <a:latin typeface="+mj-lt"/>
              </a:rPr>
              <a:t>D</a:t>
            </a:r>
            <a:r>
              <a:rPr lang="en-US" sz="4400" dirty="0" smtClean="0">
                <a:solidFill>
                  <a:schemeClr val="tx2"/>
                </a:solidFill>
                <a:latin typeface="+mj-lt"/>
              </a:rPr>
              <a:t>ynamics</a:t>
            </a:r>
            <a:r>
              <a:rPr lang="en-CA" sz="4400" dirty="0" smtClean="0">
                <a:solidFill>
                  <a:schemeClr val="tx2"/>
                </a:solidFill>
                <a:latin typeface="+mj-lt"/>
              </a:rPr>
              <a:t/>
            </a:r>
            <a:br>
              <a:rPr lang="en-CA" sz="4400" dirty="0" smtClean="0">
                <a:solidFill>
                  <a:schemeClr val="tx2"/>
                </a:solidFill>
                <a:latin typeface="+mj-lt"/>
              </a:rPr>
            </a:br>
            <a:endParaRPr lang="en-CA" sz="4400" dirty="0">
              <a:solidFill>
                <a:schemeClr val="tx2"/>
              </a:solidFill>
              <a:latin typeface="+mj-lt"/>
            </a:endParaRPr>
          </a:p>
        </p:txBody>
      </p:sp>
      <p:sp>
        <p:nvSpPr>
          <p:cNvPr id="3" name="Content Placeholder 2"/>
          <p:cNvSpPr>
            <a:spLocks noGrp="1"/>
          </p:cNvSpPr>
          <p:nvPr>
            <p:ph sz="quarter" idx="1"/>
          </p:nvPr>
        </p:nvSpPr>
        <p:spPr>
          <a:xfrm>
            <a:off x="395536" y="1628800"/>
            <a:ext cx="8229600" cy="4525963"/>
          </a:xfrm>
        </p:spPr>
        <p:txBody>
          <a:bodyPr/>
          <a:lstStyle/>
          <a:p>
            <a:pPr lvl="0"/>
            <a:endParaRPr lang="en-US" dirty="0" smtClean="0"/>
          </a:p>
          <a:p>
            <a:pPr lvl="0"/>
            <a:r>
              <a:rPr lang="en-US" dirty="0" smtClean="0"/>
              <a:t>Arranged Marriages</a:t>
            </a:r>
          </a:p>
          <a:p>
            <a:pPr lvl="0"/>
            <a:endParaRPr lang="en-US" dirty="0" smtClean="0"/>
          </a:p>
          <a:p>
            <a:r>
              <a:rPr lang="en-US" dirty="0" smtClean="0"/>
              <a:t>Caste system </a:t>
            </a:r>
            <a:r>
              <a:rPr lang="en-CA" dirty="0"/>
              <a:t>(Means, 2011)</a:t>
            </a:r>
          </a:p>
          <a:p>
            <a:pPr lvl="0"/>
            <a:endParaRPr lang="en-CA" dirty="0"/>
          </a:p>
          <a:p>
            <a:endParaRPr lang="en-CA" dirty="0"/>
          </a:p>
        </p:txBody>
      </p:sp>
    </p:spTree>
    <p:extLst>
      <p:ext uri="{BB962C8B-B14F-4D97-AF65-F5344CB8AC3E}">
        <p14:creationId xmlns:p14="http://schemas.microsoft.com/office/powerpoint/2010/main" val="1366208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Cultural Differences and Challenges</a:t>
            </a:r>
            <a:endParaRPr lang="en-CA" dirty="0"/>
          </a:p>
        </p:txBody>
      </p:sp>
      <p:sp>
        <p:nvSpPr>
          <p:cNvPr id="3" name="Content Placeholder 2"/>
          <p:cNvSpPr>
            <a:spLocks noGrp="1"/>
          </p:cNvSpPr>
          <p:nvPr>
            <p:ph sz="quarter" idx="1"/>
          </p:nvPr>
        </p:nvSpPr>
        <p:spPr/>
        <p:txBody>
          <a:bodyPr/>
          <a:lstStyle/>
          <a:p>
            <a:endParaRPr lang="en-CA" dirty="0" smtClean="0"/>
          </a:p>
          <a:p>
            <a:r>
              <a:rPr lang="en-CA" dirty="0" smtClean="0"/>
              <a:t>Holidays acknowledged and celebrated in Canada (primarily Christian or western holidays)</a:t>
            </a:r>
          </a:p>
          <a:p>
            <a:endParaRPr lang="en-CA" dirty="0" smtClean="0"/>
          </a:p>
          <a:p>
            <a:r>
              <a:rPr lang="en-CA" dirty="0" smtClean="0"/>
              <a:t>Family dynamics- Arranged marriages are not common and support for them may be challenging</a:t>
            </a:r>
          </a:p>
          <a:p>
            <a:endParaRPr lang="en-CA" dirty="0" smtClean="0"/>
          </a:p>
          <a:p>
            <a:endParaRPr lang="en-CA" dirty="0" smtClean="0"/>
          </a:p>
        </p:txBody>
      </p:sp>
    </p:spTree>
    <p:extLst>
      <p:ext uri="{BB962C8B-B14F-4D97-AF65-F5344CB8AC3E}">
        <p14:creationId xmlns:p14="http://schemas.microsoft.com/office/powerpoint/2010/main" val="3167676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611560" y="404664"/>
            <a:ext cx="8153400" cy="990600"/>
          </a:xfrm>
        </p:spPr>
        <p:txBody>
          <a:bodyPr>
            <a:normAutofit/>
          </a:bodyPr>
          <a:lstStyle/>
          <a:p>
            <a:pPr algn="l" eaLnBrk="1" hangingPunct="1"/>
            <a:r>
              <a:rPr lang="en-CA" dirty="0"/>
              <a:t>Overview</a:t>
            </a:r>
          </a:p>
        </p:txBody>
      </p:sp>
      <p:sp>
        <p:nvSpPr>
          <p:cNvPr id="15362" name="Content Placeholder 2"/>
          <p:cNvSpPr>
            <a:spLocks noGrp="1"/>
          </p:cNvSpPr>
          <p:nvPr>
            <p:ph idx="1"/>
          </p:nvPr>
        </p:nvSpPr>
        <p:spPr>
          <a:xfrm>
            <a:off x="395536" y="1601787"/>
            <a:ext cx="8229600" cy="5256213"/>
          </a:xfrm>
        </p:spPr>
        <p:txBody>
          <a:bodyPr>
            <a:normAutofit lnSpcReduction="10000"/>
          </a:bodyPr>
          <a:lstStyle/>
          <a:p>
            <a:pPr eaLnBrk="1" hangingPunct="1"/>
            <a:r>
              <a:rPr lang="en-US" sz="3000" dirty="0"/>
              <a:t>Explore the similarities and differences that exist between the Sri Lankan language of </a:t>
            </a:r>
            <a:r>
              <a:rPr lang="en-US" sz="3000" dirty="0" smtClean="0"/>
              <a:t>Sinhala </a:t>
            </a:r>
            <a:r>
              <a:rPr lang="en-US" sz="3000" dirty="0"/>
              <a:t>and </a:t>
            </a:r>
            <a:r>
              <a:rPr lang="en-US" sz="3000" dirty="0" smtClean="0"/>
              <a:t>English</a:t>
            </a:r>
          </a:p>
          <a:p>
            <a:pPr marL="0" indent="0" eaLnBrk="1" hangingPunct="1">
              <a:buNone/>
            </a:pPr>
            <a:endParaRPr lang="en-US" sz="3000" dirty="0"/>
          </a:p>
          <a:p>
            <a:pPr eaLnBrk="1" hangingPunct="1"/>
            <a:r>
              <a:rPr lang="en-US" sz="3000" dirty="0"/>
              <a:t>Talk briefly about the education system in Sri Lanka and how that affects a refugee student coming to </a:t>
            </a:r>
            <a:r>
              <a:rPr lang="en-US" sz="3000" dirty="0" smtClean="0"/>
              <a:t>Canada</a:t>
            </a:r>
          </a:p>
          <a:p>
            <a:pPr marL="0" indent="0" eaLnBrk="1" hangingPunct="1">
              <a:buNone/>
            </a:pPr>
            <a:endParaRPr lang="en-US" sz="3000" dirty="0"/>
          </a:p>
          <a:p>
            <a:pPr eaLnBrk="1" hangingPunct="1"/>
            <a:r>
              <a:rPr lang="en-US" sz="3000" dirty="0"/>
              <a:t>Look at some learning strategies that would help a Sri Lankan a refugee student learn to speak, read, and write in English.</a:t>
            </a:r>
          </a:p>
          <a:p>
            <a:pPr eaLnBrk="1" hangingPunct="1"/>
            <a:endParaRPr lang="en-US" sz="3000" dirty="0">
              <a:latin typeface="Calibri" charset="0"/>
            </a:endParaRPr>
          </a:p>
          <a:p>
            <a:pPr eaLnBrk="1" hangingPunct="1"/>
            <a:endParaRPr lang="en-CA" dirty="0">
              <a:latin typeface="Calibri" charset="0"/>
            </a:endParaRPr>
          </a:p>
        </p:txBody>
      </p:sp>
    </p:spTree>
    <p:extLst>
      <p:ext uri="{BB962C8B-B14F-4D97-AF65-F5344CB8AC3E}">
        <p14:creationId xmlns:p14="http://schemas.microsoft.com/office/powerpoint/2010/main" val="30705197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Cultural Similarities </a:t>
            </a:r>
            <a:endParaRPr lang="en-CA" dirty="0"/>
          </a:p>
        </p:txBody>
      </p:sp>
      <p:sp>
        <p:nvSpPr>
          <p:cNvPr id="3" name="Content Placeholder 2"/>
          <p:cNvSpPr>
            <a:spLocks noGrp="1"/>
          </p:cNvSpPr>
          <p:nvPr>
            <p:ph sz="quarter" idx="1"/>
          </p:nvPr>
        </p:nvSpPr>
        <p:spPr/>
        <p:txBody>
          <a:bodyPr/>
          <a:lstStyle/>
          <a:p>
            <a:pPr marL="0" indent="0">
              <a:buNone/>
            </a:pPr>
            <a:endParaRPr lang="en-CA" dirty="0"/>
          </a:p>
          <a:p>
            <a:r>
              <a:rPr lang="en-CA" sz="2800" dirty="0" smtClean="0"/>
              <a:t>Value Education</a:t>
            </a:r>
          </a:p>
          <a:p>
            <a:endParaRPr lang="en-CA" sz="2800" dirty="0" smtClean="0"/>
          </a:p>
          <a:p>
            <a:r>
              <a:rPr lang="en-CA" sz="2800" dirty="0" smtClean="0"/>
              <a:t>Multiple Cultures</a:t>
            </a:r>
          </a:p>
          <a:p>
            <a:endParaRPr lang="en-CA" dirty="0"/>
          </a:p>
        </p:txBody>
      </p:sp>
    </p:spTree>
    <p:extLst>
      <p:ext uri="{BB962C8B-B14F-4D97-AF65-F5344CB8AC3E}">
        <p14:creationId xmlns:p14="http://schemas.microsoft.com/office/powerpoint/2010/main" val="3229746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a:r>
              <a:rPr lang="en-US" sz="4000" dirty="0" smtClean="0">
                <a:solidFill>
                  <a:srgbClr val="D1282E"/>
                </a:solidFill>
                <a:latin typeface="+mj-lt"/>
              </a:rPr>
              <a:t>Canadian Identity vs</a:t>
            </a:r>
            <a:r>
              <a:rPr lang="en-US" sz="4000" dirty="0">
                <a:solidFill>
                  <a:srgbClr val="D1282E"/>
                </a:solidFill>
                <a:latin typeface="+mj-lt"/>
              </a:rPr>
              <a:t>. Sri </a:t>
            </a:r>
            <a:r>
              <a:rPr lang="en-US" sz="4000" dirty="0" smtClean="0">
                <a:solidFill>
                  <a:srgbClr val="D1282E"/>
                </a:solidFill>
                <a:latin typeface="+mj-lt"/>
              </a:rPr>
              <a:t>Lankan Identity</a:t>
            </a:r>
            <a:endParaRPr lang="en-CA" sz="4000" dirty="0">
              <a:solidFill>
                <a:srgbClr val="D1282E"/>
              </a:solidFill>
              <a:latin typeface="+mj-lt"/>
            </a:endParaRPr>
          </a:p>
        </p:txBody>
      </p:sp>
      <p:sp>
        <p:nvSpPr>
          <p:cNvPr id="3" name="Content Placeholder 2"/>
          <p:cNvSpPr>
            <a:spLocks noGrp="1"/>
          </p:cNvSpPr>
          <p:nvPr>
            <p:ph sz="quarter" idx="1"/>
          </p:nvPr>
        </p:nvSpPr>
        <p:spPr/>
        <p:txBody>
          <a:bodyPr/>
          <a:lstStyle/>
          <a:p>
            <a:endParaRPr lang="en-CA" dirty="0" smtClean="0"/>
          </a:p>
          <a:p>
            <a:r>
              <a:rPr lang="en-CA" dirty="0" smtClean="0"/>
              <a:t>Media </a:t>
            </a:r>
          </a:p>
          <a:p>
            <a:pPr lvl="1">
              <a:buFont typeface="Wingdings" charset="2"/>
              <a:buChar char="§"/>
            </a:pPr>
            <a:r>
              <a:rPr lang="en-CA" dirty="0" smtClean="0"/>
              <a:t>Consumer based </a:t>
            </a:r>
          </a:p>
          <a:p>
            <a:pPr lvl="1">
              <a:buFont typeface="Wingdings" charset="2"/>
              <a:buChar char="§"/>
            </a:pPr>
            <a:r>
              <a:rPr lang="en-CA" dirty="0" smtClean="0">
                <a:sym typeface="Wingdings" pitchFamily="2" charset="2"/>
              </a:rPr>
              <a:t>Biased news reported (</a:t>
            </a:r>
            <a:r>
              <a:rPr lang="en-CA" dirty="0" err="1" smtClean="0">
                <a:sym typeface="Wingdings" pitchFamily="2" charset="2"/>
              </a:rPr>
              <a:t>Hodkinson</a:t>
            </a:r>
            <a:r>
              <a:rPr lang="en-CA" dirty="0" smtClean="0">
                <a:sym typeface="Wingdings" pitchFamily="2" charset="2"/>
              </a:rPr>
              <a:t>, 2011)</a:t>
            </a:r>
          </a:p>
          <a:p>
            <a:pPr marL="365760" lvl="1" indent="0">
              <a:buNone/>
            </a:pPr>
            <a:endParaRPr lang="en-CA" dirty="0" smtClean="0">
              <a:sym typeface="Wingdings" pitchFamily="2" charset="2"/>
            </a:endParaRPr>
          </a:p>
          <a:p>
            <a:r>
              <a:rPr lang="en-CA" dirty="0" smtClean="0"/>
              <a:t>Refugees from Sri Lanka</a:t>
            </a:r>
          </a:p>
          <a:p>
            <a:pPr lvl="1">
              <a:buFont typeface="Wingdings" charset="2"/>
              <a:buChar char="§"/>
            </a:pPr>
            <a:r>
              <a:rPr lang="en-CA" dirty="0" smtClean="0"/>
              <a:t>Financial limitations</a:t>
            </a:r>
          </a:p>
          <a:p>
            <a:pPr lvl="1">
              <a:buFont typeface="Wingdings" charset="2"/>
              <a:buChar char="§"/>
            </a:pPr>
            <a:r>
              <a:rPr lang="en-CA" dirty="0"/>
              <a:t> </a:t>
            </a:r>
            <a:r>
              <a:rPr lang="en-CA" dirty="0" smtClean="0"/>
              <a:t>Isolation by media forms</a:t>
            </a:r>
          </a:p>
        </p:txBody>
      </p:sp>
    </p:spTree>
    <p:extLst>
      <p:ext uri="{BB962C8B-B14F-4D97-AF65-F5344CB8AC3E}">
        <p14:creationId xmlns:p14="http://schemas.microsoft.com/office/powerpoint/2010/main" val="2877795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153400" cy="990600"/>
          </a:xfrm>
        </p:spPr>
        <p:txBody>
          <a:bodyPr>
            <a:normAutofit/>
          </a:bodyPr>
          <a:lstStyle/>
          <a:p>
            <a:pPr lvl="1" algn="l"/>
            <a:r>
              <a:rPr lang="en-CA" sz="4400" dirty="0" smtClean="0">
                <a:solidFill>
                  <a:srgbClr val="D1282E"/>
                </a:solidFill>
                <a:latin typeface="+mn-lt"/>
              </a:rPr>
              <a:t>Sensitive Topics</a:t>
            </a:r>
            <a:endParaRPr lang="en-CA" sz="4400" dirty="0">
              <a:solidFill>
                <a:srgbClr val="D1282E"/>
              </a:solidFill>
              <a:latin typeface="+mn-lt"/>
            </a:endParaRPr>
          </a:p>
        </p:txBody>
      </p:sp>
      <p:sp>
        <p:nvSpPr>
          <p:cNvPr id="3" name="Content Placeholder 2"/>
          <p:cNvSpPr>
            <a:spLocks noGrp="1"/>
          </p:cNvSpPr>
          <p:nvPr>
            <p:ph sz="quarter" idx="1"/>
          </p:nvPr>
        </p:nvSpPr>
        <p:spPr/>
        <p:txBody>
          <a:bodyPr>
            <a:normAutofit/>
          </a:bodyPr>
          <a:lstStyle/>
          <a:p>
            <a:pPr lvl="0"/>
            <a:r>
              <a:rPr lang="en-US" sz="3200" dirty="0" smtClean="0"/>
              <a:t>History </a:t>
            </a:r>
            <a:r>
              <a:rPr lang="en-US" sz="3200" dirty="0"/>
              <a:t>of Events in Sri </a:t>
            </a:r>
            <a:r>
              <a:rPr lang="en-US" sz="3200" dirty="0" smtClean="0"/>
              <a:t>Lanka</a:t>
            </a:r>
          </a:p>
          <a:p>
            <a:pPr lvl="1">
              <a:buFont typeface="Wingdings" charset="2"/>
              <a:buChar char="§"/>
            </a:pPr>
            <a:r>
              <a:rPr lang="en-CA" sz="2800" dirty="0" smtClean="0"/>
              <a:t>Civil War-  dating back to </a:t>
            </a:r>
            <a:r>
              <a:rPr lang="en-CA" sz="2800" dirty="0"/>
              <a:t>1949 (Anonymous, 2012</a:t>
            </a:r>
            <a:r>
              <a:rPr lang="en-CA" sz="2800" dirty="0" smtClean="0"/>
              <a:t>)</a:t>
            </a:r>
          </a:p>
          <a:p>
            <a:pPr lvl="2"/>
            <a:r>
              <a:rPr lang="en-CA" sz="2400" dirty="0" smtClean="0"/>
              <a:t>Conflict between Sinhalese </a:t>
            </a:r>
            <a:r>
              <a:rPr lang="en-CA" sz="2400" dirty="0"/>
              <a:t>and </a:t>
            </a:r>
            <a:r>
              <a:rPr lang="en-CA" sz="2400" dirty="0" smtClean="0"/>
              <a:t>Tamil (</a:t>
            </a:r>
            <a:r>
              <a:rPr lang="en-CA" sz="2400" dirty="0"/>
              <a:t>Means, </a:t>
            </a:r>
            <a:r>
              <a:rPr lang="en-CA" sz="2400" dirty="0" smtClean="0"/>
              <a:t>2011)</a:t>
            </a:r>
          </a:p>
          <a:p>
            <a:pPr lvl="2"/>
            <a:r>
              <a:rPr lang="en-CA" sz="2400" dirty="0" smtClean="0"/>
              <a:t>Refugees form </a:t>
            </a:r>
            <a:r>
              <a:rPr lang="en-CA" sz="2400" dirty="0"/>
              <a:t>both sides (Means, 2011)</a:t>
            </a:r>
            <a:endParaRPr lang="en-CA" sz="2400" dirty="0" smtClean="0"/>
          </a:p>
          <a:p>
            <a:pPr lvl="2"/>
            <a:r>
              <a:rPr lang="en-CA" sz="2400" dirty="0" smtClean="0"/>
              <a:t>Violent images may trigger painful memories</a:t>
            </a:r>
          </a:p>
          <a:p>
            <a:pPr marL="685800" lvl="2" indent="0">
              <a:buNone/>
            </a:pPr>
            <a:endParaRPr lang="en-CA" sz="2400" dirty="0" smtClean="0"/>
          </a:p>
          <a:p>
            <a:pPr lvl="1">
              <a:buFont typeface="Wingdings" charset="2"/>
              <a:buChar char="§"/>
            </a:pPr>
            <a:r>
              <a:rPr lang="en-CA" sz="2800" dirty="0" smtClean="0"/>
              <a:t>Tsunami – 2004 More than 30,000 died (Anonymous</a:t>
            </a:r>
            <a:r>
              <a:rPr lang="en-CA" sz="2800" dirty="0"/>
              <a:t>, 2012)</a:t>
            </a:r>
            <a:endParaRPr lang="en-CA" sz="2800" dirty="0" smtClean="0"/>
          </a:p>
          <a:p>
            <a:endParaRPr lang="en-CA" dirty="0"/>
          </a:p>
          <a:p>
            <a:endParaRPr lang="en-CA" dirty="0" smtClean="0"/>
          </a:p>
          <a:p>
            <a:endParaRPr lang="en-CA" dirty="0"/>
          </a:p>
        </p:txBody>
      </p:sp>
    </p:spTree>
    <p:extLst>
      <p:ext uri="{BB962C8B-B14F-4D97-AF65-F5344CB8AC3E}">
        <p14:creationId xmlns:p14="http://schemas.microsoft.com/office/powerpoint/2010/main" val="3004539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
            </a:r>
            <a:br>
              <a:rPr lang="en-CA" dirty="0" smtClean="0"/>
            </a:br>
            <a:r>
              <a:rPr lang="en-US" sz="4900" dirty="0" smtClean="0"/>
              <a:t>Stages of Cultural Acceptance</a:t>
            </a:r>
            <a:r>
              <a:rPr lang="en-CA" dirty="0" smtClean="0"/>
              <a:t/>
            </a:r>
            <a:br>
              <a:rPr lang="en-CA" dirty="0" smtClean="0"/>
            </a:br>
            <a:endParaRPr lang="en-CA" dirty="0"/>
          </a:p>
        </p:txBody>
      </p:sp>
      <p:sp>
        <p:nvSpPr>
          <p:cNvPr id="3" name="Content Placeholder 2"/>
          <p:cNvSpPr>
            <a:spLocks noGrp="1"/>
          </p:cNvSpPr>
          <p:nvPr>
            <p:ph sz="quarter" idx="1"/>
          </p:nvPr>
        </p:nvSpPr>
        <p:spPr/>
        <p:txBody>
          <a:bodyPr>
            <a:normAutofit/>
          </a:bodyPr>
          <a:lstStyle/>
          <a:p>
            <a:pPr lvl="0"/>
            <a:r>
              <a:rPr lang="en-US" dirty="0"/>
              <a:t>Stage One – Excitement and </a:t>
            </a:r>
            <a:r>
              <a:rPr lang="en-US" dirty="0" smtClean="0"/>
              <a:t>interest</a:t>
            </a:r>
          </a:p>
          <a:p>
            <a:pPr marL="0" lvl="0" indent="0">
              <a:buNone/>
            </a:pPr>
            <a:r>
              <a:rPr lang="en-US" dirty="0" smtClean="0"/>
              <a:t> </a:t>
            </a:r>
          </a:p>
          <a:p>
            <a:pPr lvl="0"/>
            <a:r>
              <a:rPr lang="en-US" dirty="0" smtClean="0"/>
              <a:t>Stage Two- (Culture Shock)</a:t>
            </a:r>
          </a:p>
          <a:p>
            <a:pPr marL="0" lvl="0" indent="0">
              <a:buNone/>
            </a:pPr>
            <a:endParaRPr lang="en-US" dirty="0" smtClean="0"/>
          </a:p>
          <a:p>
            <a:pPr lvl="0"/>
            <a:r>
              <a:rPr lang="en-US" dirty="0" smtClean="0"/>
              <a:t>Stage Three- (Culture Stress) </a:t>
            </a:r>
          </a:p>
          <a:p>
            <a:pPr lvl="0"/>
            <a:endParaRPr lang="en-US" dirty="0"/>
          </a:p>
          <a:p>
            <a:pPr lvl="0"/>
            <a:r>
              <a:rPr lang="en-US" dirty="0" smtClean="0"/>
              <a:t>Stage Four- Recovery Stage </a:t>
            </a:r>
            <a:r>
              <a:rPr lang="en-CA" sz="1400" dirty="0" smtClean="0"/>
              <a:t>(</a:t>
            </a:r>
            <a:r>
              <a:rPr lang="en-CA" sz="1400" dirty="0" err="1" smtClean="0"/>
              <a:t>Dissanayake</a:t>
            </a:r>
            <a:r>
              <a:rPr lang="en-CA" sz="1400" dirty="0" smtClean="0"/>
              <a:t> </a:t>
            </a:r>
            <a:r>
              <a:rPr lang="en-CA" sz="1400" dirty="0"/>
              <a:t>&amp; </a:t>
            </a:r>
            <a:r>
              <a:rPr lang="en-CA" sz="1400" dirty="0" err="1" smtClean="0"/>
              <a:t>McConatha</a:t>
            </a:r>
            <a:r>
              <a:rPr lang="en-CA" sz="1400" dirty="0" smtClean="0"/>
              <a:t>, 2011</a:t>
            </a:r>
            <a:r>
              <a:rPr lang="en-CA" sz="1400" dirty="0"/>
              <a:t>)</a:t>
            </a:r>
            <a:r>
              <a:rPr lang="en-CA" sz="1400" dirty="0" smtClean="0"/>
              <a:t>.</a:t>
            </a:r>
          </a:p>
          <a:p>
            <a:pPr lvl="0"/>
            <a:endParaRPr lang="en-CA" sz="1400" dirty="0"/>
          </a:p>
          <a:p>
            <a:pPr lvl="0"/>
            <a:endParaRPr lang="en-US" sz="1400" dirty="0"/>
          </a:p>
          <a:p>
            <a:pPr lvl="0"/>
            <a:endParaRPr lang="en-US" dirty="0" smtClean="0"/>
          </a:p>
        </p:txBody>
      </p:sp>
      <p:sp>
        <p:nvSpPr>
          <p:cNvPr id="4" name="TextBox 3"/>
          <p:cNvSpPr txBox="1"/>
          <p:nvPr/>
        </p:nvSpPr>
        <p:spPr>
          <a:xfrm>
            <a:off x="1763688" y="5805264"/>
            <a:ext cx="6840760" cy="523220"/>
          </a:xfrm>
          <a:prstGeom prst="rect">
            <a:avLst/>
          </a:prstGeom>
          <a:noFill/>
        </p:spPr>
        <p:txBody>
          <a:bodyPr wrap="square" rtlCol="0">
            <a:spAutoFit/>
          </a:bodyPr>
          <a:lstStyle/>
          <a:p>
            <a:r>
              <a:rPr lang="en-US" sz="1400" dirty="0"/>
              <a:t>Brown, H</a:t>
            </a:r>
            <a:r>
              <a:rPr lang="en-US" sz="1400" dirty="0" smtClean="0"/>
              <a:t>. D</a:t>
            </a:r>
            <a:r>
              <a:rPr lang="en-US" sz="1400" dirty="0"/>
              <a:t>, (2000</a:t>
            </a:r>
            <a:r>
              <a:rPr lang="en-US" sz="1400" dirty="0" smtClean="0"/>
              <a:t>). </a:t>
            </a:r>
            <a:r>
              <a:rPr lang="en-US" sz="1400" i="1" dirty="0"/>
              <a:t>Principles of language learning and teaching</a:t>
            </a:r>
            <a:r>
              <a:rPr lang="en-US" sz="1400" dirty="0"/>
              <a:t>, Fourth Edition, Prentice Hall Regents </a:t>
            </a:r>
            <a:r>
              <a:rPr lang="en-US" sz="1400" dirty="0" smtClean="0"/>
              <a:t>pp. 184-185</a:t>
            </a:r>
            <a:r>
              <a:rPr lang="en-US" sz="1400" dirty="0" smtClean="0"/>
              <a:t>.</a:t>
            </a:r>
            <a:endParaRPr lang="en-US" sz="1400" dirty="0"/>
          </a:p>
        </p:txBody>
      </p:sp>
    </p:spTree>
    <p:extLst>
      <p:ext uri="{BB962C8B-B14F-4D97-AF65-F5344CB8AC3E}">
        <p14:creationId xmlns:p14="http://schemas.microsoft.com/office/powerpoint/2010/main" val="3484335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Community Support</a:t>
            </a:r>
            <a:endParaRPr lang="en-CA" dirty="0"/>
          </a:p>
        </p:txBody>
      </p:sp>
      <p:sp>
        <p:nvSpPr>
          <p:cNvPr id="3" name="Content Placeholder 2"/>
          <p:cNvSpPr>
            <a:spLocks noGrp="1"/>
          </p:cNvSpPr>
          <p:nvPr>
            <p:ph sz="quarter" idx="1"/>
          </p:nvPr>
        </p:nvSpPr>
        <p:spPr/>
        <p:txBody>
          <a:bodyPr/>
          <a:lstStyle/>
          <a:p>
            <a:endParaRPr lang="en-CA" dirty="0" smtClean="0"/>
          </a:p>
          <a:p>
            <a:r>
              <a:rPr lang="en-CA" dirty="0" smtClean="0"/>
              <a:t>Community </a:t>
            </a:r>
            <a:r>
              <a:rPr lang="en-CA" dirty="0"/>
              <a:t>activities </a:t>
            </a:r>
            <a:r>
              <a:rPr lang="en-CA" dirty="0">
                <a:hlinkClick r:id="rId2"/>
              </a:rPr>
              <a:t>http://</a:t>
            </a:r>
            <a:r>
              <a:rPr lang="en-CA" dirty="0" smtClean="0">
                <a:hlinkClick r:id="rId2"/>
              </a:rPr>
              <a:t>www.slcfa.org/site.html</a:t>
            </a:r>
            <a:endParaRPr lang="en-CA" dirty="0" smtClean="0"/>
          </a:p>
          <a:p>
            <a:endParaRPr lang="en-CA" dirty="0"/>
          </a:p>
          <a:p>
            <a:r>
              <a:rPr lang="en-CA" dirty="0" smtClean="0"/>
              <a:t>Cultural Events</a:t>
            </a:r>
          </a:p>
          <a:p>
            <a:endParaRPr lang="en-CA" dirty="0" smtClean="0"/>
          </a:p>
        </p:txBody>
      </p:sp>
    </p:spTree>
    <p:extLst>
      <p:ext uri="{BB962C8B-B14F-4D97-AF65-F5344CB8AC3E}">
        <p14:creationId xmlns:p14="http://schemas.microsoft.com/office/powerpoint/2010/main" val="2122052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Atmosphere Changes</a:t>
            </a:r>
            <a:endParaRPr lang="en-CA" dirty="0"/>
          </a:p>
        </p:txBody>
      </p:sp>
      <p:sp>
        <p:nvSpPr>
          <p:cNvPr id="3" name="Content Placeholder 2"/>
          <p:cNvSpPr>
            <a:spLocks noGrp="1"/>
          </p:cNvSpPr>
          <p:nvPr>
            <p:ph sz="quarter" idx="1"/>
          </p:nvPr>
        </p:nvSpPr>
        <p:spPr>
          <a:xfrm>
            <a:off x="179512" y="1700808"/>
            <a:ext cx="3240360" cy="4896544"/>
          </a:xfrm>
        </p:spPr>
        <p:txBody>
          <a:bodyPr>
            <a:normAutofit/>
          </a:bodyPr>
          <a:lstStyle/>
          <a:p>
            <a:r>
              <a:rPr lang="en-CA" sz="2400" dirty="0" smtClean="0"/>
              <a:t>Climate </a:t>
            </a:r>
          </a:p>
          <a:p>
            <a:pPr lvl="1">
              <a:buFont typeface="Wingdings" charset="2"/>
              <a:buChar char="§"/>
            </a:pPr>
            <a:r>
              <a:rPr lang="en-CA" sz="2400" dirty="0" smtClean="0"/>
              <a:t> Sri Lanka: Humid and Warm </a:t>
            </a:r>
            <a:r>
              <a:rPr lang="en-CA" sz="1400" dirty="0" smtClean="0"/>
              <a:t>(</a:t>
            </a:r>
            <a:r>
              <a:rPr lang="en-CA" sz="1400" dirty="0"/>
              <a:t>Means, 2011</a:t>
            </a:r>
            <a:r>
              <a:rPr lang="en-CA" sz="1400" dirty="0" smtClean="0"/>
              <a:t>).</a:t>
            </a:r>
          </a:p>
          <a:p>
            <a:pPr lvl="1">
              <a:buFont typeface="Wingdings" charset="2"/>
              <a:buChar char="§"/>
            </a:pPr>
            <a:r>
              <a:rPr lang="en-CA" sz="2400" dirty="0" smtClean="0"/>
              <a:t>Alberta: Cold and Dry</a:t>
            </a:r>
          </a:p>
          <a:p>
            <a:pPr marL="365760" lvl="1" indent="0">
              <a:buNone/>
            </a:pPr>
            <a:endParaRPr lang="en-CA" sz="2400" dirty="0" smtClean="0"/>
          </a:p>
          <a:p>
            <a:r>
              <a:rPr lang="en-CA" sz="2400" dirty="0" smtClean="0"/>
              <a:t>Educating students and families about warm clothing</a:t>
            </a:r>
            <a:endParaRPr lang="en-CA" sz="2400" dirty="0"/>
          </a:p>
        </p:txBody>
      </p:sp>
      <p:pic>
        <p:nvPicPr>
          <p:cNvPr id="4" name="Picture 3"/>
          <p:cNvPicPr>
            <a:picLocks noChangeAspect="1"/>
          </p:cNvPicPr>
          <p:nvPr/>
        </p:nvPicPr>
        <p:blipFill>
          <a:blip r:embed="rId2" cstate="print"/>
          <a:stretch>
            <a:fillRect/>
          </a:stretch>
        </p:blipFill>
        <p:spPr>
          <a:xfrm>
            <a:off x="3347864" y="1844824"/>
            <a:ext cx="5536004" cy="4392488"/>
          </a:xfrm>
          <a:prstGeom prst="rect">
            <a:avLst/>
          </a:prstGeom>
        </p:spPr>
      </p:pic>
      <p:sp>
        <p:nvSpPr>
          <p:cNvPr id="5" name="TextBox 4"/>
          <p:cNvSpPr txBox="1"/>
          <p:nvPr/>
        </p:nvSpPr>
        <p:spPr>
          <a:xfrm>
            <a:off x="3527376" y="6237312"/>
            <a:ext cx="5616624" cy="307777"/>
          </a:xfrm>
          <a:prstGeom prst="rect">
            <a:avLst/>
          </a:prstGeom>
          <a:noFill/>
        </p:spPr>
        <p:txBody>
          <a:bodyPr wrap="square" rtlCol="0">
            <a:spAutoFit/>
          </a:bodyPr>
          <a:lstStyle/>
          <a:p>
            <a:r>
              <a:rPr lang="en-US" sz="1400" dirty="0"/>
              <a:t>http://</a:t>
            </a:r>
            <a:r>
              <a:rPr lang="en-US" sz="1400" dirty="0" err="1"/>
              <a:t>anfrel.org</a:t>
            </a:r>
            <a:r>
              <a:rPr lang="en-US" sz="1400" dirty="0"/>
              <a:t>/category/country-profiles/</a:t>
            </a:r>
            <a:r>
              <a:rPr lang="en-US" sz="1400" dirty="0" err="1"/>
              <a:t>sri-lanka</a:t>
            </a:r>
            <a:r>
              <a:rPr lang="en-US" sz="1400" dirty="0"/>
              <a:t>/</a:t>
            </a:r>
          </a:p>
        </p:txBody>
      </p:sp>
    </p:spTree>
    <p:extLst>
      <p:ext uri="{BB962C8B-B14F-4D97-AF65-F5344CB8AC3E}">
        <p14:creationId xmlns:p14="http://schemas.microsoft.com/office/powerpoint/2010/main" val="606732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Conclusion of Culture</a:t>
            </a:r>
            <a:endParaRPr lang="en-CA" dirty="0"/>
          </a:p>
        </p:txBody>
      </p:sp>
      <p:sp>
        <p:nvSpPr>
          <p:cNvPr id="3" name="Content Placeholder 2"/>
          <p:cNvSpPr>
            <a:spLocks noGrp="1"/>
          </p:cNvSpPr>
          <p:nvPr>
            <p:ph sz="quarter" idx="1"/>
          </p:nvPr>
        </p:nvSpPr>
        <p:spPr/>
        <p:txBody>
          <a:bodyPr/>
          <a:lstStyle/>
          <a:p>
            <a:endParaRPr lang="en-CA" dirty="0" smtClean="0"/>
          </a:p>
          <a:p>
            <a:r>
              <a:rPr lang="en-CA" dirty="0" smtClean="0"/>
              <a:t>Not one single culture</a:t>
            </a:r>
          </a:p>
          <a:p>
            <a:endParaRPr lang="en-CA" dirty="0" smtClean="0"/>
          </a:p>
          <a:p>
            <a:r>
              <a:rPr lang="en-CA" dirty="0" smtClean="0"/>
              <a:t>Consider the individual over the entire culture</a:t>
            </a:r>
            <a:endParaRPr lang="en-CA" dirty="0"/>
          </a:p>
        </p:txBody>
      </p:sp>
    </p:spTree>
    <p:extLst>
      <p:ext uri="{BB962C8B-B14F-4D97-AF65-F5344CB8AC3E}">
        <p14:creationId xmlns:p14="http://schemas.microsoft.com/office/powerpoint/2010/main" val="2725840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1043608" y="1052736"/>
            <a:ext cx="7342984" cy="4919799"/>
          </a:xfrm>
          <a:prstGeom prst="rect">
            <a:avLst/>
          </a:prstGeom>
        </p:spPr>
      </p:pic>
      <p:sp>
        <p:nvSpPr>
          <p:cNvPr id="7" name="Title 6"/>
          <p:cNvSpPr>
            <a:spLocks noGrp="1"/>
          </p:cNvSpPr>
          <p:nvPr>
            <p:ph type="ctrTitle"/>
          </p:nvPr>
        </p:nvSpPr>
        <p:spPr>
          <a:xfrm>
            <a:off x="107504" y="32726"/>
            <a:ext cx="8532440" cy="1080120"/>
          </a:xfrm>
        </p:spPr>
        <p:txBody>
          <a:bodyPr>
            <a:noAutofit/>
          </a:bodyPr>
          <a:lstStyle/>
          <a:p>
            <a:r>
              <a:rPr lang="en-US" sz="5400" dirty="0" smtClean="0"/>
              <a:t>Classroom Implications</a:t>
            </a:r>
            <a:endParaRPr lang="en-US" sz="5400" dirty="0"/>
          </a:p>
        </p:txBody>
      </p:sp>
      <p:sp>
        <p:nvSpPr>
          <p:cNvPr id="8" name="Subtitle 7"/>
          <p:cNvSpPr>
            <a:spLocks noGrp="1"/>
          </p:cNvSpPr>
          <p:nvPr>
            <p:ph type="subTitle" idx="1"/>
          </p:nvPr>
        </p:nvSpPr>
        <p:spPr>
          <a:xfrm>
            <a:off x="2438400" y="6172200"/>
            <a:ext cx="6705600" cy="685800"/>
          </a:xfrm>
        </p:spPr>
        <p:txBody>
          <a:bodyPr>
            <a:normAutofit/>
          </a:bodyPr>
          <a:lstStyle/>
          <a:p>
            <a:r>
              <a:rPr lang="en-US" sz="1600" dirty="0"/>
              <a:t>http://</a:t>
            </a:r>
            <a:r>
              <a:rPr lang="en-US" sz="1600" dirty="0" err="1"/>
              <a:t>www.myseveralworlds.com</a:t>
            </a:r>
            <a:r>
              <a:rPr lang="en-US" sz="1600" dirty="0"/>
              <a:t>/2011/03/18/the-</a:t>
            </a:r>
            <a:r>
              <a:rPr lang="en-US" sz="1600" dirty="0" err="1"/>
              <a:t>esl</a:t>
            </a:r>
            <a:r>
              <a:rPr lang="en-US" sz="1600" dirty="0"/>
              <a:t>-educators-guide-classroom-management-techniques/</a:t>
            </a:r>
          </a:p>
          <a:p>
            <a:endParaRPr lang="en-US" dirty="0"/>
          </a:p>
        </p:txBody>
      </p:sp>
    </p:spTree>
    <p:extLst>
      <p:ext uri="{BB962C8B-B14F-4D97-AF65-F5344CB8AC3E}">
        <p14:creationId xmlns:p14="http://schemas.microsoft.com/office/powerpoint/2010/main" val="27293316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Support</a:t>
            </a:r>
            <a:endParaRPr lang="en-US" dirty="0"/>
          </a:p>
        </p:txBody>
      </p:sp>
      <p:sp>
        <p:nvSpPr>
          <p:cNvPr id="6" name="Rectangle 5"/>
          <p:cNvSpPr/>
          <p:nvPr/>
        </p:nvSpPr>
        <p:spPr>
          <a:xfrm>
            <a:off x="808096" y="1751182"/>
            <a:ext cx="7369073" cy="4832093"/>
          </a:xfrm>
          <a:prstGeom prst="rect">
            <a:avLst/>
          </a:prstGeom>
        </p:spPr>
        <p:txBody>
          <a:bodyPr wrap="square">
            <a:spAutoFit/>
          </a:bodyPr>
          <a:lstStyle/>
          <a:p>
            <a:pPr marL="457200" indent="-457200">
              <a:buClr>
                <a:schemeClr val="accent2"/>
              </a:buClr>
              <a:buSzPct val="70000"/>
              <a:buFont typeface="Wingdings" charset="2"/>
              <a:buChar char="q"/>
            </a:pPr>
            <a:r>
              <a:rPr lang="en-US" sz="2800" dirty="0" smtClean="0">
                <a:effectLst/>
              </a:rPr>
              <a:t>Sri Lanka Canada Friendship Associatio</a:t>
            </a:r>
            <a:r>
              <a:rPr lang="en-US" sz="2800" dirty="0" smtClean="0"/>
              <a:t>n of Edmonton</a:t>
            </a:r>
            <a:endParaRPr lang="en-US" sz="2800" dirty="0">
              <a:effectLst/>
            </a:endParaRPr>
          </a:p>
          <a:p>
            <a:pPr marL="457200" indent="-457200">
              <a:buClr>
                <a:schemeClr val="accent2"/>
              </a:buClr>
              <a:buSzPct val="70000"/>
              <a:buFont typeface="Wingdings" charset="2"/>
              <a:buChar char="q"/>
            </a:pPr>
            <a:endParaRPr lang="en-US" sz="2800" dirty="0" smtClean="0"/>
          </a:p>
          <a:p>
            <a:pPr marL="457200" indent="-457200">
              <a:buClr>
                <a:schemeClr val="accent2"/>
              </a:buClr>
              <a:buSzPct val="70000"/>
              <a:buFont typeface="Wingdings" charset="2"/>
              <a:buChar char="q"/>
            </a:pPr>
            <a:r>
              <a:rPr lang="en-US" sz="2800" dirty="0" smtClean="0">
                <a:effectLst/>
              </a:rPr>
              <a:t>Advice on cultural differences and customs – first hand information </a:t>
            </a:r>
            <a:r>
              <a:rPr lang="en-US" sz="2800" dirty="0" smtClean="0"/>
              <a:t>added to your own research</a:t>
            </a:r>
            <a:endParaRPr lang="en-US" sz="2800" dirty="0" smtClean="0">
              <a:effectLst/>
            </a:endParaRPr>
          </a:p>
          <a:p>
            <a:pPr marL="457200" indent="-457200">
              <a:buClr>
                <a:schemeClr val="accent2"/>
              </a:buClr>
              <a:buSzPct val="70000"/>
              <a:buFont typeface="Wingdings" charset="2"/>
              <a:buChar char="q"/>
            </a:pPr>
            <a:endParaRPr lang="en-US" sz="2800" dirty="0" smtClean="0">
              <a:effectLst/>
            </a:endParaRPr>
          </a:p>
          <a:p>
            <a:pPr marL="457200" indent="-457200">
              <a:buClr>
                <a:schemeClr val="accent2"/>
              </a:buClr>
              <a:buSzPct val="70000"/>
              <a:buFont typeface="Wingdings" charset="2"/>
              <a:buChar char="q"/>
            </a:pPr>
            <a:r>
              <a:rPr lang="en-US" sz="2800" dirty="0" smtClean="0"/>
              <a:t>A place to suggest to family of student</a:t>
            </a:r>
            <a:r>
              <a:rPr lang="en-US" sz="2800" dirty="0" smtClean="0">
                <a:effectLst/>
              </a:rPr>
              <a:t> </a:t>
            </a:r>
          </a:p>
          <a:p>
            <a:endParaRPr lang="en-US" sz="2800" dirty="0"/>
          </a:p>
          <a:p>
            <a:r>
              <a:rPr lang="en-US" sz="2800" dirty="0">
                <a:hlinkClick r:id="rId2"/>
              </a:rPr>
              <a:t>http://www.slcfa.org/site.html</a:t>
            </a:r>
            <a:endParaRPr lang="en-US" sz="2800" dirty="0"/>
          </a:p>
          <a:p>
            <a:endParaRPr lang="en-US" sz="2800" dirty="0"/>
          </a:p>
        </p:txBody>
      </p:sp>
    </p:spTree>
    <p:extLst>
      <p:ext uri="{BB962C8B-B14F-4D97-AF65-F5344CB8AC3E}">
        <p14:creationId xmlns:p14="http://schemas.microsoft.com/office/powerpoint/2010/main" val="18704583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Strategies</a:t>
            </a:r>
            <a:endParaRPr lang="en-US" dirty="0"/>
          </a:p>
        </p:txBody>
      </p:sp>
      <p:sp>
        <p:nvSpPr>
          <p:cNvPr id="3" name="TextBox 2"/>
          <p:cNvSpPr txBox="1"/>
          <p:nvPr/>
        </p:nvSpPr>
        <p:spPr>
          <a:xfrm>
            <a:off x="457200" y="1751183"/>
            <a:ext cx="8393383" cy="5170645"/>
          </a:xfrm>
          <a:prstGeom prst="rect">
            <a:avLst/>
          </a:prstGeom>
          <a:noFill/>
        </p:spPr>
        <p:txBody>
          <a:bodyPr wrap="square" rtlCol="0">
            <a:spAutoFit/>
          </a:bodyPr>
          <a:lstStyle/>
          <a:p>
            <a:pPr marL="342900" indent="-342900">
              <a:buClr>
                <a:schemeClr val="accent2"/>
              </a:buClr>
              <a:buSzPct val="70000"/>
              <a:buFont typeface="Wingdings" charset="2"/>
              <a:buChar char="q"/>
            </a:pPr>
            <a:r>
              <a:rPr lang="en-US" sz="2600" dirty="0" smtClean="0"/>
              <a:t>Work in small groups or pairs – socializing and using language – good way for students to compare and contrast cultural norms </a:t>
            </a:r>
            <a:r>
              <a:rPr lang="en-US" sz="1400" dirty="0" smtClean="0"/>
              <a:t>(</a:t>
            </a:r>
            <a:r>
              <a:rPr lang="en-US" sz="1400" dirty="0" err="1" smtClean="0"/>
              <a:t>Herrell</a:t>
            </a:r>
            <a:r>
              <a:rPr lang="en-US" sz="1400" dirty="0" smtClean="0"/>
              <a:t> A., Jordan. M. 63.) </a:t>
            </a:r>
          </a:p>
          <a:p>
            <a:pPr marL="342900" indent="-342900">
              <a:buClr>
                <a:schemeClr val="accent2"/>
              </a:buClr>
              <a:buSzPct val="70000"/>
              <a:buFont typeface="Wingdings" charset="2"/>
              <a:buChar char="q"/>
            </a:pPr>
            <a:endParaRPr lang="en-US" sz="2400" dirty="0"/>
          </a:p>
          <a:p>
            <a:pPr marL="342900" indent="-342900">
              <a:buClr>
                <a:schemeClr val="accent2"/>
              </a:buClr>
              <a:buSzPct val="70000"/>
              <a:buFont typeface="Wingdings" charset="2"/>
              <a:buChar char="q"/>
            </a:pPr>
            <a:r>
              <a:rPr lang="en-US" sz="2600" dirty="0" smtClean="0"/>
              <a:t>Use a variety of texts and visual images</a:t>
            </a:r>
          </a:p>
          <a:p>
            <a:pPr>
              <a:buClr>
                <a:schemeClr val="accent2"/>
              </a:buClr>
              <a:buSzPct val="70000"/>
            </a:pPr>
            <a:endParaRPr lang="en-US" sz="2400" dirty="0"/>
          </a:p>
          <a:p>
            <a:pPr marL="342900" indent="-342900">
              <a:buClr>
                <a:schemeClr val="accent2"/>
              </a:buClr>
              <a:buSzPct val="70000"/>
              <a:buFont typeface="Wingdings" charset="2"/>
              <a:buChar char="q"/>
            </a:pPr>
            <a:r>
              <a:rPr lang="en-US" sz="2600" dirty="0" smtClean="0"/>
              <a:t>Want to create the conditions necessary to enable students to participate in creating and changing meaning and values</a:t>
            </a:r>
          </a:p>
          <a:p>
            <a:pPr marL="342900" indent="-342900">
              <a:buClr>
                <a:schemeClr val="accent2"/>
              </a:buClr>
              <a:buSzPct val="70000"/>
              <a:buFont typeface="Wingdings" charset="2"/>
              <a:buChar char="q"/>
            </a:pPr>
            <a:endParaRPr lang="en-US" sz="2600" dirty="0"/>
          </a:p>
          <a:p>
            <a:pPr>
              <a:buClr>
                <a:schemeClr val="accent2"/>
              </a:buClr>
              <a:buSzPct val="70000"/>
            </a:pPr>
            <a:r>
              <a:rPr lang="en-US" sz="1400" dirty="0"/>
              <a:t>(</a:t>
            </a:r>
            <a:r>
              <a:rPr lang="en-US" sz="1400" i="1" dirty="0"/>
              <a:t>Thinking about Teaching</a:t>
            </a:r>
            <a:r>
              <a:rPr lang="en-US" sz="1400" dirty="0"/>
              <a:t>. Custom Edition for the University of Alberta. (2010). Boston: Pearson Learning Solutions.</a:t>
            </a:r>
            <a:r>
              <a:rPr lang="en-US" sz="1400" i="1" dirty="0"/>
              <a:t> </a:t>
            </a:r>
            <a:r>
              <a:rPr lang="en-US" sz="1400" dirty="0"/>
              <a:t>77.) </a:t>
            </a:r>
          </a:p>
          <a:p>
            <a:pPr marL="342900" indent="-342900">
              <a:buClr>
                <a:schemeClr val="accent2"/>
              </a:buClr>
              <a:buSzPct val="70000"/>
              <a:buFont typeface="Wingdings" charset="2"/>
              <a:buChar char="q"/>
            </a:pPr>
            <a:endParaRPr lang="en-US" sz="2400" dirty="0" smtClean="0"/>
          </a:p>
          <a:p>
            <a:pPr marL="285750" indent="-285750">
              <a:buFont typeface="Arial"/>
              <a:buChar char="•"/>
            </a:pPr>
            <a:endParaRPr lang="en-US" sz="2400" dirty="0"/>
          </a:p>
          <a:p>
            <a:endParaRPr lang="en-US" sz="2400" dirty="0"/>
          </a:p>
        </p:txBody>
      </p:sp>
    </p:spTree>
    <p:extLst>
      <p:ext uri="{BB962C8B-B14F-4D97-AF65-F5344CB8AC3E}">
        <p14:creationId xmlns:p14="http://schemas.microsoft.com/office/powerpoint/2010/main" val="3030341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628800"/>
            <a:ext cx="8435975" cy="4897438"/>
          </a:xfrm>
        </p:spPr>
        <p:txBody>
          <a:bodyPr rtlCol="0">
            <a:normAutofit/>
          </a:bodyPr>
          <a:lstStyle/>
          <a:p>
            <a:pPr eaLnBrk="1" fontAlgn="auto" hangingPunct="1">
              <a:spcAft>
                <a:spcPts val="0"/>
              </a:spcAft>
              <a:buFont typeface="Arial" pitchFamily="34" charset="0"/>
              <a:buChar char="•"/>
              <a:defRPr/>
            </a:pPr>
            <a:endParaRPr lang="en-CA" dirty="0" smtClean="0">
              <a:ea typeface="+mn-ea"/>
              <a:cs typeface="+mn-cs"/>
            </a:endParaRPr>
          </a:p>
          <a:p>
            <a:pPr eaLnBrk="1" fontAlgn="auto" hangingPunct="1">
              <a:spcAft>
                <a:spcPts val="0"/>
              </a:spcAft>
              <a:buFont typeface="Wingdings" charset="2"/>
              <a:buChar char="q"/>
              <a:defRPr/>
            </a:pPr>
            <a:r>
              <a:rPr lang="en-CA" dirty="0" smtClean="0">
                <a:ea typeface="+mn-ea"/>
                <a:cs typeface="+mn-cs"/>
              </a:rPr>
              <a:t>The Sinhala language is spoken by the Sinhalese people, who constitute approximately 70% of the national population of Sri Lanka </a:t>
            </a:r>
          </a:p>
          <a:p>
            <a:pPr eaLnBrk="1" fontAlgn="auto" hangingPunct="1">
              <a:spcAft>
                <a:spcPts val="0"/>
              </a:spcAft>
              <a:buFont typeface="Wingdings" charset="2"/>
              <a:buChar char="q"/>
              <a:defRPr/>
            </a:pPr>
            <a:endParaRPr lang="en-CA" dirty="0" smtClean="0">
              <a:ea typeface="+mn-ea"/>
              <a:cs typeface="+mn-cs"/>
            </a:endParaRPr>
          </a:p>
          <a:p>
            <a:pPr eaLnBrk="1" fontAlgn="auto" hangingPunct="1">
              <a:spcAft>
                <a:spcPts val="0"/>
              </a:spcAft>
              <a:buFont typeface="Wingdings" charset="2"/>
              <a:buChar char="q"/>
              <a:defRPr/>
            </a:pPr>
            <a:r>
              <a:rPr lang="en-CA" dirty="0" smtClean="0">
                <a:ea typeface="+mn-ea"/>
                <a:cs typeface="+mn-cs"/>
              </a:rPr>
              <a:t>The complete alphabet consist of 54 letters, 18 for vowels and 36 for consonants. </a:t>
            </a:r>
          </a:p>
          <a:p>
            <a:pPr eaLnBrk="1" fontAlgn="auto" hangingPunct="1">
              <a:spcAft>
                <a:spcPts val="0"/>
              </a:spcAft>
              <a:buFont typeface="Arial" pitchFamily="34" charset="0"/>
              <a:buChar char="•"/>
              <a:defRPr/>
            </a:pPr>
            <a:endParaRPr lang="en-CA" dirty="0"/>
          </a:p>
          <a:p>
            <a:pPr eaLnBrk="1" fontAlgn="auto" hangingPunct="1">
              <a:spcAft>
                <a:spcPts val="0"/>
              </a:spcAft>
              <a:buFont typeface="Arial" pitchFamily="34" charset="0"/>
              <a:buChar char="•"/>
              <a:defRPr/>
            </a:pPr>
            <a:endParaRPr lang="en-CA" dirty="0" smtClean="0">
              <a:ea typeface="+mn-ea"/>
              <a:cs typeface="+mn-cs"/>
            </a:endParaRPr>
          </a:p>
          <a:p>
            <a:pPr eaLnBrk="1" fontAlgn="auto" hangingPunct="1">
              <a:spcAft>
                <a:spcPts val="0"/>
              </a:spcAft>
              <a:buFont typeface="Arial" pitchFamily="34" charset="0"/>
              <a:buChar char="•"/>
              <a:defRPr/>
            </a:pPr>
            <a:endParaRPr lang="en-CA" dirty="0" smtClean="0">
              <a:ea typeface="+mn-ea"/>
              <a:cs typeface="+mn-cs"/>
            </a:endParaRPr>
          </a:p>
          <a:p>
            <a:pPr marL="0" indent="0" eaLnBrk="1" fontAlgn="auto" hangingPunct="1">
              <a:spcAft>
                <a:spcPts val="0"/>
              </a:spcAft>
              <a:buFont typeface="Arial" pitchFamily="34" charset="0"/>
              <a:buNone/>
              <a:defRPr/>
            </a:pPr>
            <a:endParaRPr lang="en-CA" dirty="0" smtClean="0">
              <a:ea typeface="+mn-ea"/>
              <a:cs typeface="+mn-cs"/>
            </a:endParaRPr>
          </a:p>
          <a:p>
            <a:pPr eaLnBrk="1" fontAlgn="auto" hangingPunct="1">
              <a:spcAft>
                <a:spcPts val="0"/>
              </a:spcAft>
              <a:buFont typeface="Arial" pitchFamily="34" charset="0"/>
              <a:buChar char="•"/>
              <a:defRPr/>
            </a:pPr>
            <a:endParaRPr lang="en-CA" dirty="0" smtClean="0">
              <a:ea typeface="+mn-ea"/>
              <a:cs typeface="+mn-cs"/>
            </a:endParaRPr>
          </a:p>
        </p:txBody>
      </p:sp>
      <p:sp>
        <p:nvSpPr>
          <p:cNvPr id="5" name="TextBox 4"/>
          <p:cNvSpPr txBox="1"/>
          <p:nvPr/>
        </p:nvSpPr>
        <p:spPr>
          <a:xfrm>
            <a:off x="539552" y="476672"/>
            <a:ext cx="8424936" cy="1446550"/>
          </a:xfrm>
          <a:prstGeom prst="rect">
            <a:avLst/>
          </a:prstGeom>
          <a:noFill/>
        </p:spPr>
        <p:txBody>
          <a:bodyPr wrap="square" rtlCol="0">
            <a:spAutoFit/>
          </a:bodyPr>
          <a:lstStyle/>
          <a:p>
            <a:r>
              <a:rPr lang="en-CA" sz="4400" b="1" dirty="0" smtClean="0">
                <a:solidFill>
                  <a:srgbClr val="D1282E"/>
                </a:solidFill>
                <a:latin typeface="+mj-lt"/>
              </a:rPr>
              <a:t>Sinhala -</a:t>
            </a:r>
            <a:r>
              <a:rPr lang="en-CA" sz="4400" dirty="0" smtClean="0">
                <a:solidFill>
                  <a:srgbClr val="D1282E"/>
                </a:solidFill>
                <a:latin typeface="+mj-lt"/>
              </a:rPr>
              <a:t> </a:t>
            </a:r>
            <a:r>
              <a:rPr lang="en-CA" sz="3200" dirty="0">
                <a:solidFill>
                  <a:srgbClr val="D1282E"/>
                </a:solidFill>
                <a:latin typeface="+mj-lt"/>
              </a:rPr>
              <a:t>National </a:t>
            </a:r>
            <a:r>
              <a:rPr lang="en-CA" sz="3200" dirty="0" smtClean="0">
                <a:solidFill>
                  <a:srgbClr val="D1282E"/>
                </a:solidFill>
                <a:latin typeface="+mj-lt"/>
              </a:rPr>
              <a:t>Language </a:t>
            </a:r>
            <a:r>
              <a:rPr lang="en-CA" sz="3200" dirty="0">
                <a:solidFill>
                  <a:srgbClr val="D1282E"/>
                </a:solidFill>
                <a:latin typeface="+mj-lt"/>
              </a:rPr>
              <a:t>of Sri Lanka</a:t>
            </a:r>
          </a:p>
          <a:p>
            <a:endParaRPr lang="en-US" sz="4400" dirty="0">
              <a:solidFill>
                <a:srgbClr val="D1282E"/>
              </a:solidFill>
              <a:latin typeface="+mj-lt"/>
            </a:endParaRPr>
          </a:p>
        </p:txBody>
      </p:sp>
      <p:sp>
        <p:nvSpPr>
          <p:cNvPr id="6" name="TextBox 5"/>
          <p:cNvSpPr txBox="1"/>
          <p:nvPr/>
        </p:nvSpPr>
        <p:spPr>
          <a:xfrm>
            <a:off x="4427984" y="5661248"/>
            <a:ext cx="4145106" cy="307777"/>
          </a:xfrm>
          <a:prstGeom prst="rect">
            <a:avLst/>
          </a:prstGeom>
          <a:noFill/>
        </p:spPr>
        <p:txBody>
          <a:bodyPr wrap="square" rtlCol="0">
            <a:spAutoFit/>
          </a:bodyPr>
          <a:lstStyle/>
          <a:p>
            <a:pPr fontAlgn="base"/>
            <a:r>
              <a:rPr lang="en-CA" sz="1400" dirty="0"/>
              <a:t>Means, R. (2011). Sri Lanka. </a:t>
            </a:r>
            <a:r>
              <a:rPr lang="en-CA" sz="1400" i="1" dirty="0"/>
              <a:t>Our World: Sri Lanka</a:t>
            </a:r>
            <a:r>
              <a:rPr lang="en-CA" sz="1400" dirty="0"/>
              <a:t>, 1.</a:t>
            </a:r>
          </a:p>
        </p:txBody>
      </p:sp>
    </p:spTree>
    <p:extLst>
      <p:ext uri="{BB962C8B-B14F-4D97-AF65-F5344CB8AC3E}">
        <p14:creationId xmlns:p14="http://schemas.microsoft.com/office/powerpoint/2010/main" val="30814122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Including Parents and Families</a:t>
            </a:r>
            <a:endParaRPr lang="en-US" dirty="0"/>
          </a:p>
        </p:txBody>
      </p:sp>
      <p:sp>
        <p:nvSpPr>
          <p:cNvPr id="3" name="TextBox 2"/>
          <p:cNvSpPr txBox="1"/>
          <p:nvPr/>
        </p:nvSpPr>
        <p:spPr>
          <a:xfrm>
            <a:off x="634933" y="1770427"/>
            <a:ext cx="7638439" cy="4401205"/>
          </a:xfrm>
          <a:prstGeom prst="rect">
            <a:avLst/>
          </a:prstGeom>
          <a:noFill/>
        </p:spPr>
        <p:txBody>
          <a:bodyPr wrap="square" rtlCol="0">
            <a:spAutoFit/>
          </a:bodyPr>
          <a:lstStyle/>
          <a:p>
            <a:pPr marL="342900" indent="-342900">
              <a:buClr>
                <a:schemeClr val="accent2"/>
              </a:buClr>
              <a:buSzPct val="70000"/>
              <a:buFont typeface="Wingdings" charset="2"/>
              <a:buChar char="q"/>
            </a:pPr>
            <a:r>
              <a:rPr lang="en-US" sz="2800" dirty="0" smtClean="0"/>
              <a:t>Invite parents to be a part of the classroom when they arrive, do not wait until Parent Teacher Interviews to get to know them</a:t>
            </a:r>
          </a:p>
          <a:p>
            <a:pPr marL="342900" indent="-342900">
              <a:buClr>
                <a:schemeClr val="accent2"/>
              </a:buClr>
              <a:buSzPct val="70000"/>
              <a:buFont typeface="Wingdings" charset="2"/>
              <a:buChar char="q"/>
            </a:pPr>
            <a:endParaRPr lang="en-US" sz="2800" dirty="0" smtClean="0"/>
          </a:p>
          <a:p>
            <a:pPr marL="342900" indent="-342900">
              <a:buClr>
                <a:schemeClr val="accent2"/>
              </a:buClr>
              <a:buSzPct val="70000"/>
              <a:buFont typeface="Wingdings" charset="2"/>
              <a:buChar char="q"/>
            </a:pPr>
            <a:r>
              <a:rPr lang="en-US" sz="2800" dirty="0" smtClean="0"/>
              <a:t>Make sure there is strong communication between home and school</a:t>
            </a:r>
          </a:p>
          <a:p>
            <a:pPr marL="342900" indent="-342900">
              <a:buClr>
                <a:schemeClr val="accent2"/>
              </a:buClr>
              <a:buSzPct val="70000"/>
              <a:buFont typeface="Wingdings" charset="2"/>
              <a:buChar char="q"/>
            </a:pPr>
            <a:endParaRPr lang="en-US" sz="2800" dirty="0" smtClean="0"/>
          </a:p>
          <a:p>
            <a:pPr marL="342900" indent="-342900">
              <a:buClr>
                <a:schemeClr val="accent2"/>
              </a:buClr>
              <a:buSzPct val="70000"/>
              <a:buFont typeface="Wingdings" charset="2"/>
              <a:buChar char="q"/>
            </a:pPr>
            <a:r>
              <a:rPr lang="en-US" sz="2800" dirty="0" smtClean="0"/>
              <a:t>Invite them to be a part of the school community – be their tour guide at a school BBQ or Open House</a:t>
            </a:r>
            <a:endParaRPr lang="en-US" sz="2800" dirty="0"/>
          </a:p>
        </p:txBody>
      </p:sp>
    </p:spTree>
    <p:extLst>
      <p:ext uri="{BB962C8B-B14F-4D97-AF65-F5344CB8AC3E}">
        <p14:creationId xmlns:p14="http://schemas.microsoft.com/office/powerpoint/2010/main" val="35103835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Classroom Community that Embraces </a:t>
            </a:r>
            <a:r>
              <a:rPr lang="en-US" dirty="0"/>
              <a:t>D</a:t>
            </a:r>
            <a:r>
              <a:rPr lang="en-US" dirty="0" smtClean="0"/>
              <a:t>iversity</a:t>
            </a:r>
            <a:endParaRPr lang="en-US" dirty="0"/>
          </a:p>
        </p:txBody>
      </p:sp>
      <p:sp>
        <p:nvSpPr>
          <p:cNvPr id="3" name="TextBox 2"/>
          <p:cNvSpPr txBox="1"/>
          <p:nvPr/>
        </p:nvSpPr>
        <p:spPr>
          <a:xfrm>
            <a:off x="457200" y="1840819"/>
            <a:ext cx="7893134" cy="3785652"/>
          </a:xfrm>
          <a:prstGeom prst="rect">
            <a:avLst/>
          </a:prstGeom>
          <a:noFill/>
        </p:spPr>
        <p:txBody>
          <a:bodyPr wrap="square" rtlCol="0">
            <a:spAutoFit/>
          </a:bodyPr>
          <a:lstStyle/>
          <a:p>
            <a:pPr marL="342900" indent="-342900">
              <a:buClr>
                <a:schemeClr val="accent2"/>
              </a:buClr>
              <a:buSzPct val="70000"/>
              <a:buFont typeface="Wingdings" charset="2"/>
              <a:buChar char="q"/>
            </a:pPr>
            <a:r>
              <a:rPr lang="en-US" sz="2400" dirty="0" smtClean="0"/>
              <a:t>As a class, research where our new student is coming from</a:t>
            </a:r>
          </a:p>
          <a:p>
            <a:pPr marL="342900" indent="-342900">
              <a:buClr>
                <a:schemeClr val="accent2"/>
              </a:buClr>
              <a:buSzPct val="70000"/>
              <a:buFont typeface="Wingdings" charset="2"/>
              <a:buChar char="q"/>
            </a:pPr>
            <a:endParaRPr lang="en-US" sz="2400" dirty="0" smtClean="0"/>
          </a:p>
          <a:p>
            <a:pPr marL="342900" indent="-342900">
              <a:buClr>
                <a:schemeClr val="accent2"/>
              </a:buClr>
              <a:buSzPct val="70000"/>
              <a:buFont typeface="Wingdings" charset="2"/>
              <a:buChar char="q"/>
            </a:pPr>
            <a:r>
              <a:rPr lang="en-US" sz="2400" dirty="0" smtClean="0"/>
              <a:t>Where is Sri Lanka? What sports do they play? What language do they speak? What foods do they eat? What</a:t>
            </a:r>
            <a:r>
              <a:rPr lang="fr-FR" sz="2400" dirty="0" smtClean="0"/>
              <a:t>’</a:t>
            </a:r>
            <a:r>
              <a:rPr lang="en-US" sz="2400" dirty="0" smtClean="0"/>
              <a:t>s the weather like? </a:t>
            </a:r>
          </a:p>
          <a:p>
            <a:pPr marL="342900" indent="-342900">
              <a:buClr>
                <a:schemeClr val="accent2"/>
              </a:buClr>
              <a:buSzPct val="70000"/>
              <a:buFont typeface="Wingdings" charset="2"/>
              <a:buChar char="q"/>
            </a:pPr>
            <a:endParaRPr lang="en-US" sz="2400" dirty="0" smtClean="0"/>
          </a:p>
          <a:p>
            <a:pPr marL="342900" indent="-342900">
              <a:buClr>
                <a:schemeClr val="accent2"/>
              </a:buClr>
              <a:buSzPct val="70000"/>
              <a:buFont typeface="Wingdings" charset="2"/>
              <a:buChar char="q"/>
            </a:pPr>
            <a:r>
              <a:rPr lang="en-US" sz="2400" dirty="0" smtClean="0"/>
              <a:t>When the new Sri Lankan student arrives, have your whole class research and present their own cultural backgrounds. Illustrate cultural differences as a good addition to the classroom how Canadians have different backgrounds</a:t>
            </a:r>
            <a:endParaRPr lang="en-US" sz="2400" dirty="0"/>
          </a:p>
        </p:txBody>
      </p:sp>
    </p:spTree>
    <p:extLst>
      <p:ext uri="{BB962C8B-B14F-4D97-AF65-F5344CB8AC3E}">
        <p14:creationId xmlns:p14="http://schemas.microsoft.com/office/powerpoint/2010/main" val="14017001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9146976" cy="990600"/>
          </a:xfrm>
        </p:spPr>
        <p:txBody>
          <a:bodyPr>
            <a:noAutofit/>
          </a:bodyPr>
          <a:lstStyle/>
          <a:p>
            <a:r>
              <a:rPr lang="en-US" dirty="0" smtClean="0"/>
              <a:t>Classroom Set-Up and Management</a:t>
            </a:r>
            <a:endParaRPr lang="en-US" dirty="0"/>
          </a:p>
        </p:txBody>
      </p:sp>
      <p:sp>
        <p:nvSpPr>
          <p:cNvPr id="3" name="TextBox 2"/>
          <p:cNvSpPr txBox="1"/>
          <p:nvPr/>
        </p:nvSpPr>
        <p:spPr>
          <a:xfrm>
            <a:off x="596452" y="1483422"/>
            <a:ext cx="8090348" cy="4524315"/>
          </a:xfrm>
          <a:prstGeom prst="rect">
            <a:avLst/>
          </a:prstGeom>
          <a:noFill/>
        </p:spPr>
        <p:txBody>
          <a:bodyPr wrap="square" rtlCol="0">
            <a:spAutoFit/>
          </a:bodyPr>
          <a:lstStyle/>
          <a:p>
            <a:pPr marL="342900" indent="-342900">
              <a:buClr>
                <a:schemeClr val="accent2"/>
              </a:buClr>
              <a:buSzPct val="70000"/>
              <a:buFont typeface="Wingdings" charset="2"/>
              <a:buChar char="q"/>
            </a:pPr>
            <a:r>
              <a:rPr lang="en-US" sz="2400" dirty="0" smtClean="0"/>
              <a:t>Establish routines to help elevate anxiety – modeled by teacher</a:t>
            </a:r>
          </a:p>
          <a:p>
            <a:pPr marL="800100" lvl="1" indent="-342900">
              <a:buClr>
                <a:schemeClr val="accent1"/>
              </a:buClr>
              <a:buSzPct val="70000"/>
              <a:buFont typeface="Wingdings" charset="2"/>
              <a:buChar char="§"/>
            </a:pPr>
            <a:r>
              <a:rPr lang="en-US" sz="2400" dirty="0" smtClean="0"/>
              <a:t>Example) List of days activities in order and at times they will occur – same place everyday </a:t>
            </a:r>
            <a:r>
              <a:rPr lang="en-US" sz="1200" dirty="0" smtClean="0"/>
              <a:t>(</a:t>
            </a:r>
            <a:r>
              <a:rPr lang="en-US" sz="1200" dirty="0" err="1" smtClean="0"/>
              <a:t>Herrell</a:t>
            </a:r>
            <a:r>
              <a:rPr lang="en-US" sz="1200" dirty="0" smtClean="0"/>
              <a:t> </a:t>
            </a:r>
            <a:r>
              <a:rPr lang="en-US" sz="1200" dirty="0"/>
              <a:t>A., Jordan. M</a:t>
            </a:r>
            <a:r>
              <a:rPr lang="en-US" sz="1200" dirty="0" smtClean="0"/>
              <a:t>., pp. </a:t>
            </a:r>
            <a:r>
              <a:rPr lang="en-US" sz="1200" dirty="0" smtClean="0"/>
              <a:t>18-19.)</a:t>
            </a:r>
          </a:p>
          <a:p>
            <a:pPr marL="342900" indent="-342900">
              <a:buClr>
                <a:schemeClr val="accent2"/>
              </a:buClr>
              <a:buSzPct val="70000"/>
              <a:buFont typeface="Wingdings" charset="2"/>
              <a:buChar char="q"/>
            </a:pPr>
            <a:endParaRPr lang="en-US" sz="2400" dirty="0"/>
          </a:p>
          <a:p>
            <a:pPr marL="342900" lvl="1" indent="-342900">
              <a:buClr>
                <a:schemeClr val="accent2"/>
              </a:buClr>
              <a:buSzPct val="70000"/>
              <a:buFont typeface="Wingdings" charset="2"/>
              <a:buChar char="q"/>
            </a:pPr>
            <a:r>
              <a:rPr lang="en-US" sz="2400" dirty="0" smtClean="0"/>
              <a:t>Use signals and hand gestures for your students who have little English Language Proficiency </a:t>
            </a:r>
            <a:r>
              <a:rPr lang="en-US" sz="1200" dirty="0"/>
              <a:t>(</a:t>
            </a:r>
            <a:r>
              <a:rPr lang="en-US" sz="1200" dirty="0" err="1"/>
              <a:t>Herrell</a:t>
            </a:r>
            <a:r>
              <a:rPr lang="en-US" sz="1200" dirty="0"/>
              <a:t> A., Jordan. M</a:t>
            </a:r>
            <a:r>
              <a:rPr lang="en-US" sz="1200" dirty="0" smtClean="0"/>
              <a:t>., pp. 18-19</a:t>
            </a:r>
            <a:r>
              <a:rPr lang="en-US" sz="1200" dirty="0"/>
              <a:t>.</a:t>
            </a:r>
            <a:r>
              <a:rPr lang="en-US" sz="1200" dirty="0" smtClean="0"/>
              <a:t>)</a:t>
            </a:r>
            <a:endParaRPr lang="en-US" sz="2400" dirty="0" smtClean="0"/>
          </a:p>
          <a:p>
            <a:pPr marL="342900" indent="-342900">
              <a:buClr>
                <a:schemeClr val="accent2"/>
              </a:buClr>
              <a:buSzPct val="70000"/>
              <a:buFont typeface="Wingdings" charset="2"/>
              <a:buChar char="q"/>
            </a:pPr>
            <a:endParaRPr lang="en-US" sz="2400" dirty="0"/>
          </a:p>
          <a:p>
            <a:pPr marL="342900" indent="-342900">
              <a:buClr>
                <a:schemeClr val="accent2"/>
              </a:buClr>
              <a:buSzPct val="70000"/>
              <a:buFont typeface="Wingdings" charset="2"/>
              <a:buChar char="q"/>
            </a:pPr>
            <a:r>
              <a:rPr lang="en-US" sz="2400" dirty="0" smtClean="0"/>
              <a:t>Try not to place ELL students at the back or front of classroom</a:t>
            </a:r>
          </a:p>
          <a:p>
            <a:pPr marL="342900" indent="-342900">
              <a:buClr>
                <a:schemeClr val="accent2"/>
              </a:buClr>
              <a:buSzPct val="70000"/>
              <a:buFont typeface="Wingdings" charset="2"/>
              <a:buChar char="q"/>
            </a:pPr>
            <a:endParaRPr lang="en-US" sz="2400" dirty="0"/>
          </a:p>
          <a:p>
            <a:pPr marL="342900" indent="-342900">
              <a:buClr>
                <a:schemeClr val="accent2"/>
              </a:buClr>
              <a:buSzPct val="70000"/>
              <a:buFont typeface="Wingdings" charset="2"/>
              <a:buChar char="q"/>
            </a:pPr>
            <a:r>
              <a:rPr lang="en-US" sz="2400" dirty="0" smtClean="0"/>
              <a:t>Place images throughout your classroom that are not all English texts or images from Canada</a:t>
            </a:r>
            <a:endParaRPr lang="en-US" sz="2400" dirty="0"/>
          </a:p>
        </p:txBody>
      </p:sp>
    </p:spTree>
    <p:extLst>
      <p:ext uri="{BB962C8B-B14F-4D97-AF65-F5344CB8AC3E}">
        <p14:creationId xmlns:p14="http://schemas.microsoft.com/office/powerpoint/2010/main" val="30775367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Hidden Curriculum</a:t>
            </a:r>
            <a:endParaRPr lang="en-US" dirty="0"/>
          </a:p>
        </p:txBody>
      </p:sp>
      <p:sp>
        <p:nvSpPr>
          <p:cNvPr id="4" name="TextBox 3"/>
          <p:cNvSpPr txBox="1"/>
          <p:nvPr/>
        </p:nvSpPr>
        <p:spPr>
          <a:xfrm>
            <a:off x="457200" y="1638171"/>
            <a:ext cx="8451104" cy="4801314"/>
          </a:xfrm>
          <a:prstGeom prst="rect">
            <a:avLst/>
          </a:prstGeom>
          <a:noFill/>
        </p:spPr>
        <p:txBody>
          <a:bodyPr wrap="square" rtlCol="0">
            <a:spAutoFit/>
          </a:bodyPr>
          <a:lstStyle/>
          <a:p>
            <a:pPr marL="342900" indent="-342900">
              <a:buClr>
                <a:schemeClr val="accent2"/>
              </a:buClr>
              <a:buSzPct val="70000"/>
              <a:buFont typeface="Wingdings" charset="2"/>
              <a:buChar char="q"/>
            </a:pPr>
            <a:r>
              <a:rPr lang="en-US" sz="2400" dirty="0" smtClean="0"/>
              <a:t>Refers to the tacit teaching of norms, values, and dispositions that occur through students’ participation in social experiences in routine school activities</a:t>
            </a:r>
          </a:p>
          <a:p>
            <a:pPr marL="342900" indent="-342900">
              <a:buClr>
                <a:schemeClr val="accent2"/>
              </a:buClr>
              <a:buSzPct val="70000"/>
              <a:buFont typeface="Wingdings" charset="2"/>
              <a:buChar char="q"/>
            </a:pPr>
            <a:endParaRPr lang="en-US" sz="2400" dirty="0" smtClean="0"/>
          </a:p>
          <a:p>
            <a:pPr marL="342900" indent="-342900">
              <a:buClr>
                <a:schemeClr val="accent2"/>
              </a:buClr>
              <a:buSzPct val="70000"/>
              <a:buFont typeface="Wingdings" charset="2"/>
              <a:buChar char="q"/>
            </a:pPr>
            <a:r>
              <a:rPr lang="en-US" sz="2400" dirty="0" smtClean="0"/>
              <a:t>Students need the skills and knowledge to uncover the hidden rules and expectations that affect their dispositions, identities, and personalities. </a:t>
            </a:r>
          </a:p>
          <a:p>
            <a:pPr marL="342900" indent="-342900">
              <a:buClr>
                <a:schemeClr val="accent2"/>
              </a:buClr>
              <a:buSzPct val="70000"/>
              <a:buFont typeface="Wingdings" charset="2"/>
              <a:buChar char="q"/>
            </a:pPr>
            <a:endParaRPr lang="en-US" sz="2400" dirty="0"/>
          </a:p>
          <a:p>
            <a:pPr marL="342900" indent="-342900">
              <a:buClr>
                <a:schemeClr val="accent2"/>
              </a:buClr>
              <a:buSzPct val="70000"/>
              <a:buFont typeface="Wingdings" charset="2"/>
              <a:buChar char="q"/>
            </a:pPr>
            <a:r>
              <a:rPr lang="en-US" sz="2400" dirty="0" smtClean="0"/>
              <a:t>May not be part of the curriculum but attribute to students progress of identity and personality. </a:t>
            </a:r>
          </a:p>
          <a:p>
            <a:pPr marL="285750" indent="-285750">
              <a:buFont typeface="Arial"/>
              <a:buChar char="•"/>
            </a:pPr>
            <a:endParaRPr lang="en-US" dirty="0" smtClean="0"/>
          </a:p>
          <a:p>
            <a:r>
              <a:rPr lang="en-US" sz="1200" dirty="0"/>
              <a:t>(</a:t>
            </a:r>
            <a:r>
              <a:rPr lang="en-US" sz="1200" i="1" dirty="0"/>
              <a:t>Thinking about Teaching</a:t>
            </a:r>
            <a:r>
              <a:rPr lang="en-US" sz="1200" dirty="0"/>
              <a:t>. </a:t>
            </a:r>
            <a:r>
              <a:rPr lang="en-US" sz="1200" dirty="0" smtClean="0"/>
              <a:t>76.</a:t>
            </a:r>
            <a:r>
              <a:rPr lang="en-US" sz="1200" dirty="0"/>
              <a:t>) </a:t>
            </a:r>
          </a:p>
          <a:p>
            <a:pPr marL="285750" indent="-285750">
              <a:buFont typeface="Arial"/>
              <a:buChar char="•"/>
            </a:pPr>
            <a:endParaRPr lang="en-US" dirty="0"/>
          </a:p>
          <a:p>
            <a:pPr marL="285750" indent="-285750">
              <a:buFont typeface="Arial"/>
              <a:buChar char="•"/>
            </a:pPr>
            <a:endParaRPr lang="en-US" dirty="0"/>
          </a:p>
        </p:txBody>
      </p:sp>
    </p:spTree>
    <p:extLst>
      <p:ext uri="{BB962C8B-B14F-4D97-AF65-F5344CB8AC3E}">
        <p14:creationId xmlns:p14="http://schemas.microsoft.com/office/powerpoint/2010/main" val="42019436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Hidden Curriculum</a:t>
            </a:r>
            <a:endParaRPr lang="en-US" dirty="0"/>
          </a:p>
        </p:txBody>
      </p:sp>
      <p:sp>
        <p:nvSpPr>
          <p:cNvPr id="4" name="TextBox 3"/>
          <p:cNvSpPr txBox="1"/>
          <p:nvPr/>
        </p:nvSpPr>
        <p:spPr>
          <a:xfrm>
            <a:off x="457200" y="1808915"/>
            <a:ext cx="8229600" cy="3847207"/>
          </a:xfrm>
          <a:prstGeom prst="rect">
            <a:avLst/>
          </a:prstGeom>
          <a:noFill/>
        </p:spPr>
        <p:txBody>
          <a:bodyPr wrap="square" rtlCol="0">
            <a:spAutoFit/>
          </a:bodyPr>
          <a:lstStyle/>
          <a:p>
            <a:pPr marL="342900" indent="-342900">
              <a:buClr>
                <a:schemeClr val="accent2"/>
              </a:buClr>
              <a:buSzPct val="70000"/>
              <a:buFont typeface="Wingdings" charset="2"/>
              <a:buChar char="q"/>
            </a:pPr>
            <a:r>
              <a:rPr lang="en-US" sz="2800" dirty="0"/>
              <a:t>Schools act as agents of Moral Socialization – school instill an idealized version of society’s values </a:t>
            </a:r>
          </a:p>
          <a:p>
            <a:pPr marL="285750" indent="-285750">
              <a:buFont typeface="Arial"/>
              <a:buChar char="•"/>
            </a:pPr>
            <a:endParaRPr lang="en-US" sz="2800" dirty="0"/>
          </a:p>
          <a:p>
            <a:pPr marL="342900" indent="-342900">
              <a:buClr>
                <a:schemeClr val="accent2"/>
              </a:buClr>
              <a:buSzPct val="70000"/>
              <a:buFont typeface="Wingdings" charset="2"/>
              <a:buChar char="q"/>
            </a:pPr>
            <a:r>
              <a:rPr lang="en-US" sz="2800" dirty="0"/>
              <a:t>Political Socialization – the role schools plays in introducing the values and norms that support the structure of society, including the dominant political ideals </a:t>
            </a:r>
          </a:p>
          <a:p>
            <a:endParaRPr lang="en-US" dirty="0" smtClean="0"/>
          </a:p>
          <a:p>
            <a:r>
              <a:rPr lang="en-US" sz="1200" dirty="0"/>
              <a:t>(</a:t>
            </a:r>
            <a:r>
              <a:rPr lang="en-US" sz="1200" i="1" dirty="0"/>
              <a:t>Thinking about Teaching</a:t>
            </a:r>
            <a:r>
              <a:rPr lang="en-US" sz="1200" dirty="0"/>
              <a:t>. </a:t>
            </a:r>
            <a:r>
              <a:rPr lang="en-US" sz="1200" dirty="0" smtClean="0"/>
              <a:t>75.</a:t>
            </a:r>
            <a:r>
              <a:rPr lang="en-US" sz="1200" dirty="0"/>
              <a:t>) </a:t>
            </a:r>
          </a:p>
          <a:p>
            <a:endParaRPr lang="en-US" dirty="0"/>
          </a:p>
        </p:txBody>
      </p:sp>
    </p:spTree>
    <p:extLst>
      <p:ext uri="{BB962C8B-B14F-4D97-AF65-F5344CB8AC3E}">
        <p14:creationId xmlns:p14="http://schemas.microsoft.com/office/powerpoint/2010/main" val="9776917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the Unexpected</a:t>
            </a:r>
            <a:endParaRPr lang="en-US" dirty="0"/>
          </a:p>
        </p:txBody>
      </p:sp>
      <p:sp>
        <p:nvSpPr>
          <p:cNvPr id="3" name="TextBox 2"/>
          <p:cNvSpPr txBox="1"/>
          <p:nvPr/>
        </p:nvSpPr>
        <p:spPr>
          <a:xfrm>
            <a:off x="395536" y="1700808"/>
            <a:ext cx="8136904" cy="4832093"/>
          </a:xfrm>
          <a:prstGeom prst="rect">
            <a:avLst/>
          </a:prstGeom>
          <a:noFill/>
        </p:spPr>
        <p:txBody>
          <a:bodyPr wrap="square" rtlCol="0">
            <a:spAutoFit/>
          </a:bodyPr>
          <a:lstStyle/>
          <a:p>
            <a:pPr marL="457200" indent="-457200">
              <a:buClr>
                <a:schemeClr val="accent2"/>
              </a:buClr>
              <a:buSzPct val="70000"/>
              <a:buFont typeface="Wingdings" charset="2"/>
              <a:buChar char="q"/>
            </a:pPr>
            <a:r>
              <a:rPr lang="en-US" sz="2800" dirty="0" smtClean="0"/>
              <a:t>Find aspects of school life that we take for granted and would never see as an issue or possible cause of stress or trauma. </a:t>
            </a:r>
          </a:p>
          <a:p>
            <a:pPr marL="457200" indent="-457200">
              <a:buClr>
                <a:schemeClr val="accent2"/>
              </a:buClr>
              <a:buSzPct val="70000"/>
              <a:buFont typeface="Wingdings" charset="2"/>
              <a:buChar char="q"/>
            </a:pPr>
            <a:endParaRPr lang="en-US" sz="2800" dirty="0"/>
          </a:p>
          <a:p>
            <a:pPr marL="457200" indent="-457200">
              <a:buClr>
                <a:schemeClr val="accent2"/>
              </a:buClr>
              <a:buSzPct val="70000"/>
              <a:buFont typeface="Wingdings" charset="2"/>
              <a:buChar char="q"/>
            </a:pPr>
            <a:r>
              <a:rPr lang="en-US" sz="2800" dirty="0" smtClean="0"/>
              <a:t>These students are refugees, will they respond to a lock down or fire drill the same way our Canadian students will? </a:t>
            </a:r>
          </a:p>
          <a:p>
            <a:pPr marL="457200" indent="-457200">
              <a:buClr>
                <a:schemeClr val="accent2"/>
              </a:buClr>
              <a:buSzPct val="70000"/>
              <a:buFont typeface="Wingdings" charset="2"/>
              <a:buChar char="q"/>
            </a:pPr>
            <a:endParaRPr lang="en-US" sz="2800" dirty="0"/>
          </a:p>
          <a:p>
            <a:pPr marL="457200" indent="-457200">
              <a:buClr>
                <a:schemeClr val="accent2"/>
              </a:buClr>
              <a:buSzPct val="70000"/>
              <a:buFont typeface="Wingdings" charset="2"/>
              <a:buChar char="q"/>
            </a:pPr>
            <a:r>
              <a:rPr lang="en-US" sz="2800" dirty="0" smtClean="0"/>
              <a:t>Be sensitive to the difference in the school environment which may seem familiar for North American students</a:t>
            </a:r>
            <a:endParaRPr lang="en-US" sz="2800" dirty="0"/>
          </a:p>
        </p:txBody>
      </p:sp>
    </p:spTree>
    <p:extLst>
      <p:ext uri="{BB962C8B-B14F-4D97-AF65-F5344CB8AC3E}">
        <p14:creationId xmlns:p14="http://schemas.microsoft.com/office/powerpoint/2010/main" val="4991853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Create a Welcoming and Supporting </a:t>
            </a:r>
            <a:r>
              <a:rPr lang="en-US" dirty="0"/>
              <a:t>E</a:t>
            </a:r>
            <a:r>
              <a:rPr lang="en-US" dirty="0" smtClean="0"/>
              <a:t>nvironment</a:t>
            </a:r>
            <a:endParaRPr lang="en-US" dirty="0"/>
          </a:p>
        </p:txBody>
      </p:sp>
      <p:sp>
        <p:nvSpPr>
          <p:cNvPr id="3" name="TextBox 2"/>
          <p:cNvSpPr txBox="1"/>
          <p:nvPr/>
        </p:nvSpPr>
        <p:spPr>
          <a:xfrm>
            <a:off x="602408" y="1872214"/>
            <a:ext cx="7749912" cy="4401205"/>
          </a:xfrm>
          <a:prstGeom prst="rect">
            <a:avLst/>
          </a:prstGeom>
          <a:noFill/>
        </p:spPr>
        <p:txBody>
          <a:bodyPr wrap="square" rtlCol="0">
            <a:spAutoFit/>
          </a:bodyPr>
          <a:lstStyle/>
          <a:p>
            <a:pPr marL="342900" indent="-342900">
              <a:buClr>
                <a:schemeClr val="accent2"/>
              </a:buClr>
              <a:buSzPct val="70000"/>
              <a:buFont typeface="Wingdings" charset="2"/>
              <a:buChar char="q"/>
            </a:pPr>
            <a:r>
              <a:rPr lang="en-US" sz="2800" dirty="0" smtClean="0"/>
              <a:t>Remember these students are coming into a new school culture and we need to be flexible with our expectations</a:t>
            </a:r>
          </a:p>
          <a:p>
            <a:pPr marL="342900" indent="-342900">
              <a:buClr>
                <a:schemeClr val="accent2"/>
              </a:buClr>
              <a:buSzPct val="70000"/>
              <a:buFont typeface="Wingdings" charset="2"/>
              <a:buChar char="q"/>
            </a:pPr>
            <a:endParaRPr lang="en-US" sz="2800" dirty="0"/>
          </a:p>
          <a:p>
            <a:pPr marL="342900" indent="-342900">
              <a:buClr>
                <a:schemeClr val="accent2"/>
              </a:buClr>
              <a:buSzPct val="70000"/>
              <a:buFont typeface="Wingdings" charset="2"/>
              <a:buChar char="q"/>
            </a:pPr>
            <a:r>
              <a:rPr lang="en-US" sz="2800" dirty="0" smtClean="0"/>
              <a:t>Create a positive student-teacher relationship and try to learn from your Sri Lankan students just as they learn from you</a:t>
            </a:r>
          </a:p>
          <a:p>
            <a:pPr marL="342900" indent="-342900">
              <a:buClr>
                <a:schemeClr val="accent2"/>
              </a:buClr>
              <a:buSzPct val="70000"/>
              <a:buFont typeface="Wingdings" charset="2"/>
              <a:buChar char="q"/>
            </a:pPr>
            <a:endParaRPr lang="en-US" sz="2800" dirty="0"/>
          </a:p>
          <a:p>
            <a:pPr marL="342900" indent="-342900">
              <a:buClr>
                <a:schemeClr val="accent2"/>
              </a:buClr>
              <a:buSzPct val="70000"/>
              <a:buFont typeface="Wingdings" charset="2"/>
              <a:buChar char="q"/>
            </a:pPr>
            <a:r>
              <a:rPr lang="en-US" sz="2800" dirty="0" smtClean="0"/>
              <a:t>Create a classroom that emphasizes diversity not difference</a:t>
            </a:r>
            <a:endParaRPr lang="en-US" sz="2800" dirty="0"/>
          </a:p>
        </p:txBody>
      </p:sp>
    </p:spTree>
    <p:extLst>
      <p:ext uri="{BB962C8B-B14F-4D97-AF65-F5344CB8AC3E}">
        <p14:creationId xmlns:p14="http://schemas.microsoft.com/office/powerpoint/2010/main" val="37658243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TextBox 2"/>
          <p:cNvSpPr txBox="1"/>
          <p:nvPr/>
        </p:nvSpPr>
        <p:spPr>
          <a:xfrm>
            <a:off x="457200" y="1562891"/>
            <a:ext cx="8229600" cy="5909311"/>
          </a:xfrm>
          <a:prstGeom prst="rect">
            <a:avLst/>
          </a:prstGeom>
          <a:noFill/>
        </p:spPr>
        <p:txBody>
          <a:bodyPr wrap="square" rtlCol="0">
            <a:spAutoFit/>
          </a:bodyPr>
          <a:lstStyle/>
          <a:p>
            <a:r>
              <a:rPr lang="en-CA" dirty="0"/>
              <a:t>Anonymous. (2012). Sri </a:t>
            </a:r>
            <a:r>
              <a:rPr lang="en-CA" dirty="0" err="1"/>
              <a:t>lanka</a:t>
            </a:r>
            <a:r>
              <a:rPr lang="en-CA" dirty="0"/>
              <a:t> profile. </a:t>
            </a:r>
            <a:r>
              <a:rPr lang="en-CA" i="1" dirty="0"/>
              <a:t>BBC News</a:t>
            </a:r>
            <a:r>
              <a:rPr lang="en-CA" dirty="0"/>
              <a:t>, Retrieved from	 </a:t>
            </a:r>
            <a:r>
              <a:rPr lang="en-CA" dirty="0">
                <a:hlinkClick r:id="rId2"/>
              </a:rPr>
              <a:t>http://www.bbc.co.uk/news/world-south-asia-</a:t>
            </a:r>
            <a:r>
              <a:rPr lang="en-CA" dirty="0" smtClean="0">
                <a:hlinkClick r:id="rId2"/>
              </a:rPr>
              <a:t>12004081</a:t>
            </a:r>
            <a:endParaRPr lang="en-CA" dirty="0" smtClean="0"/>
          </a:p>
          <a:p>
            <a:endParaRPr lang="en-CA" dirty="0"/>
          </a:p>
          <a:p>
            <a:pPr fontAlgn="base"/>
            <a:r>
              <a:rPr lang="en-CA" dirty="0" err="1"/>
              <a:t>Beiser</a:t>
            </a:r>
            <a:r>
              <a:rPr lang="en-CA" dirty="0"/>
              <a:t>, M., </a:t>
            </a:r>
            <a:r>
              <a:rPr lang="en-CA" dirty="0" err="1"/>
              <a:t>Simich</a:t>
            </a:r>
            <a:r>
              <a:rPr lang="en-CA" dirty="0"/>
              <a:t>, L., </a:t>
            </a:r>
            <a:r>
              <a:rPr lang="en-CA" dirty="0" err="1"/>
              <a:t>Pandalangat</a:t>
            </a:r>
            <a:r>
              <a:rPr lang="en-CA" dirty="0"/>
              <a:t>, N., </a:t>
            </a:r>
            <a:r>
              <a:rPr lang="en-CA" dirty="0" err="1"/>
              <a:t>Nowakowski</a:t>
            </a:r>
            <a:r>
              <a:rPr lang="en-CA" dirty="0"/>
              <a:t>, M., &amp; Fu, </a:t>
            </a:r>
            <a:r>
              <a:rPr lang="en-CA" dirty="0" smtClean="0"/>
              <a:t>T</a:t>
            </a:r>
            <a:r>
              <a:rPr lang="en-CA" dirty="0"/>
              <a:t>. (2011). Stresses of Passage, Balms of Resettlement, </a:t>
            </a:r>
            <a:r>
              <a:rPr lang="en-CA" dirty="0" smtClean="0"/>
              <a:t>and </a:t>
            </a:r>
            <a:r>
              <a:rPr lang="en-CA" dirty="0"/>
              <a:t>Posttraumatic Stress Disorder Among Sri Lankan </a:t>
            </a:r>
            <a:r>
              <a:rPr lang="en-CA" dirty="0" smtClean="0"/>
              <a:t>Tamils </a:t>
            </a:r>
            <a:r>
              <a:rPr lang="en-CA" dirty="0"/>
              <a:t>in Canada. </a:t>
            </a:r>
            <a:r>
              <a:rPr lang="en-CA" i="1" dirty="0"/>
              <a:t>Canadian Journal Of Psychiatry</a:t>
            </a:r>
            <a:r>
              <a:rPr lang="en-CA" dirty="0"/>
              <a:t>, </a:t>
            </a:r>
            <a:r>
              <a:rPr lang="en-CA" i="1" dirty="0"/>
              <a:t>56</a:t>
            </a:r>
            <a:r>
              <a:rPr lang="en-CA" dirty="0"/>
              <a:t>(6), </a:t>
            </a:r>
            <a:r>
              <a:rPr lang="en-CA" dirty="0" smtClean="0"/>
              <a:t>333</a:t>
            </a:r>
            <a:r>
              <a:rPr lang="en-CA" dirty="0"/>
              <a:t>-340.	</a:t>
            </a:r>
          </a:p>
          <a:p>
            <a:pPr fontAlgn="base"/>
            <a:endParaRPr lang="en-CA" dirty="0" smtClean="0"/>
          </a:p>
          <a:p>
            <a:pPr fontAlgn="base"/>
            <a:r>
              <a:rPr lang="en-US" dirty="0"/>
              <a:t>Brown, H.D, (2000) </a:t>
            </a:r>
            <a:r>
              <a:rPr lang="en-US" i="1" dirty="0"/>
              <a:t>Principles of language learning and teaching</a:t>
            </a:r>
            <a:r>
              <a:rPr lang="en-US" dirty="0"/>
              <a:t>, Fourth Edition, Prentice Hall Regents p 184-</a:t>
            </a:r>
            <a:r>
              <a:rPr lang="en-US" dirty="0" smtClean="0"/>
              <a:t>5</a:t>
            </a:r>
          </a:p>
          <a:p>
            <a:pPr fontAlgn="base"/>
            <a:endParaRPr lang="en-CA" dirty="0"/>
          </a:p>
          <a:p>
            <a:pPr fontAlgn="base"/>
            <a:r>
              <a:rPr lang="en-CA" dirty="0" err="1"/>
              <a:t>Dissanayake</a:t>
            </a:r>
            <a:r>
              <a:rPr lang="en-CA" dirty="0"/>
              <a:t>, M. P., &amp; </a:t>
            </a:r>
            <a:r>
              <a:rPr lang="en-CA" dirty="0" err="1"/>
              <a:t>McConatha</a:t>
            </a:r>
            <a:r>
              <a:rPr lang="en-CA" dirty="0"/>
              <a:t>, J. (2011). A Comparative </a:t>
            </a:r>
            <a:r>
              <a:rPr lang="en-CA" dirty="0" smtClean="0"/>
              <a:t>Investigation </a:t>
            </a:r>
            <a:r>
              <a:rPr lang="en-CA" dirty="0"/>
              <a:t>of the Self Image and Identity of Sri </a:t>
            </a:r>
            <a:r>
              <a:rPr lang="en-CA" dirty="0" smtClean="0"/>
              <a:t>Lankans</a:t>
            </a:r>
            <a:r>
              <a:rPr lang="en-CA" dirty="0"/>
              <a:t>. </a:t>
            </a:r>
            <a:r>
              <a:rPr lang="en-CA" i="1" dirty="0"/>
              <a:t>World Cultures</a:t>
            </a:r>
            <a:r>
              <a:rPr lang="en-CA" dirty="0"/>
              <a:t>, </a:t>
            </a:r>
            <a:r>
              <a:rPr lang="en-CA" i="1" dirty="0"/>
              <a:t>18</a:t>
            </a:r>
            <a:r>
              <a:rPr lang="en-CA" dirty="0"/>
              <a:t>(2), 1-19. Retrieved from 	</a:t>
            </a:r>
            <a:r>
              <a:rPr lang="en-CA" dirty="0">
                <a:hlinkClick r:id="rId3"/>
              </a:rPr>
              <a:t>http://ehis.ebscohost.com.login.ezproxy.library.ualberta.ca/eds/detail?vid=2&amp;hid=6&amp;sid=820dda4a-fc55-4117-a90e-f7ebbb5cf95c%40sessionmgr11&amp;bdata=JnNpdGU9ZWRzLWxpdmUmc2NvcGU9c2l0ZQ%3d%3d#db=sih&amp;AN=</a:t>
            </a:r>
            <a:r>
              <a:rPr lang="en-CA" dirty="0" smtClean="0">
                <a:hlinkClick r:id="rId3"/>
              </a:rPr>
              <a:t>67270548</a:t>
            </a:r>
            <a:endParaRPr lang="en-US" dirty="0" smtClean="0"/>
          </a:p>
          <a:p>
            <a:pPr>
              <a:spcBef>
                <a:spcPct val="0"/>
              </a:spcBef>
            </a:pPr>
            <a:endParaRPr lang="en-CA" dirty="0">
              <a:latin typeface="Calibri" charset="0"/>
            </a:endParaRPr>
          </a:p>
          <a:p>
            <a:pPr marL="171450" indent="-171450">
              <a:spcBef>
                <a:spcPct val="0"/>
              </a:spcBef>
            </a:pPr>
            <a:r>
              <a:rPr lang="en-CA" dirty="0">
                <a:latin typeface="Calibri" charset="0"/>
              </a:rPr>
              <a:t>Doggett, Gina. (2003). Eight Approaches to Language Teaching. </a:t>
            </a:r>
            <a:r>
              <a:rPr lang="en-CA" i="1" dirty="0">
                <a:latin typeface="Calibri" charset="0"/>
              </a:rPr>
              <a:t>CAL Digest</a:t>
            </a:r>
            <a:r>
              <a:rPr lang="en-CA" dirty="0">
                <a:latin typeface="Calibri" charset="0"/>
              </a:rPr>
              <a:t>. 165. </a:t>
            </a:r>
          </a:p>
          <a:p>
            <a:endParaRPr lang="en-US" dirty="0"/>
          </a:p>
          <a:p>
            <a:endParaRPr lang="en-US" dirty="0"/>
          </a:p>
          <a:p>
            <a:endParaRPr lang="en-US" dirty="0"/>
          </a:p>
        </p:txBody>
      </p:sp>
    </p:spTree>
    <p:extLst>
      <p:ext uri="{BB962C8B-B14F-4D97-AF65-F5344CB8AC3E}">
        <p14:creationId xmlns:p14="http://schemas.microsoft.com/office/powerpoint/2010/main" val="40446404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sz="quarter" idx="1"/>
          </p:nvPr>
        </p:nvSpPr>
        <p:spPr>
          <a:xfrm>
            <a:off x="467544" y="1700808"/>
            <a:ext cx="7683624" cy="4873752"/>
          </a:xfrm>
        </p:spPr>
        <p:txBody>
          <a:bodyPr>
            <a:normAutofit/>
          </a:bodyPr>
          <a:lstStyle/>
          <a:p>
            <a:pPr marL="0" indent="0" fontAlgn="base">
              <a:buNone/>
            </a:pPr>
            <a:r>
              <a:rPr lang="en-US" sz="1800" dirty="0" err="1"/>
              <a:t>Herrell</a:t>
            </a:r>
            <a:r>
              <a:rPr lang="en-US" sz="1800" dirty="0"/>
              <a:t> A., Jordan. M. </a:t>
            </a:r>
            <a:r>
              <a:rPr lang="en-US" sz="1800" i="1" dirty="0"/>
              <a:t>50 Strategies for Teaching English Language Learners</a:t>
            </a:r>
            <a:r>
              <a:rPr lang="en-US" sz="1800" dirty="0"/>
              <a:t>. (2012). Boston: Pearson. </a:t>
            </a:r>
            <a:endParaRPr lang="en-US" sz="1800" dirty="0" smtClean="0"/>
          </a:p>
          <a:p>
            <a:pPr marL="0" indent="0" fontAlgn="base">
              <a:buNone/>
            </a:pPr>
            <a:endParaRPr lang="en-US" sz="1800" i="1" dirty="0" smtClean="0"/>
          </a:p>
          <a:p>
            <a:pPr marL="0" indent="0">
              <a:buNone/>
            </a:pPr>
            <a:r>
              <a:rPr lang="en-US" sz="1800" i="1" dirty="0" smtClean="0"/>
              <a:t>Thinking </a:t>
            </a:r>
            <a:r>
              <a:rPr lang="en-US" sz="1800" i="1" dirty="0"/>
              <a:t>about Teaching</a:t>
            </a:r>
            <a:r>
              <a:rPr lang="en-US" sz="1800" dirty="0"/>
              <a:t>. Custom Edition for the University of Alberta. (2010). Boston: Pearson Learning </a:t>
            </a:r>
            <a:r>
              <a:rPr lang="en-US" sz="1800" dirty="0" smtClean="0"/>
              <a:t>Solutions</a:t>
            </a:r>
          </a:p>
          <a:p>
            <a:pPr marL="0" indent="0">
              <a:buNone/>
            </a:pPr>
            <a:endParaRPr lang="en-US" sz="1800" dirty="0"/>
          </a:p>
          <a:p>
            <a:pPr marL="0" indent="0">
              <a:buNone/>
            </a:pPr>
            <a:r>
              <a:rPr lang="en-US" sz="1800" dirty="0"/>
              <a:t>Sri Lanka Canada Friendship Association of Edmonton </a:t>
            </a:r>
            <a:r>
              <a:rPr lang="en-US" sz="1800" dirty="0">
                <a:hlinkClick r:id="rId2"/>
              </a:rPr>
              <a:t>http://www.slcfa.org/</a:t>
            </a:r>
            <a:r>
              <a:rPr lang="en-US" sz="1800" dirty="0" smtClean="0">
                <a:hlinkClick r:id="rId2"/>
              </a:rPr>
              <a:t>site.html</a:t>
            </a:r>
            <a:endParaRPr lang="en-US" sz="1800" dirty="0"/>
          </a:p>
          <a:p>
            <a:pPr marL="0" indent="0" fontAlgn="base">
              <a:buNone/>
            </a:pPr>
            <a:endParaRPr lang="en-CA" sz="1800" dirty="0"/>
          </a:p>
          <a:p>
            <a:pPr marL="0" indent="0" fontAlgn="base">
              <a:buNone/>
            </a:pPr>
            <a:r>
              <a:rPr lang="en-CA" sz="1800" dirty="0"/>
              <a:t>Means, R. (2011). Sri Lanka. </a:t>
            </a:r>
            <a:r>
              <a:rPr lang="en-CA" sz="1800" i="1" dirty="0"/>
              <a:t>Our World: Sri Lanka</a:t>
            </a:r>
            <a:r>
              <a:rPr lang="en-CA" sz="1800" dirty="0"/>
              <a:t>, 1</a:t>
            </a:r>
            <a:r>
              <a:rPr lang="en-CA" sz="1800" dirty="0" smtClean="0"/>
              <a:t>.</a:t>
            </a:r>
          </a:p>
          <a:p>
            <a:pPr marL="0" indent="0" fontAlgn="base">
              <a:buNone/>
            </a:pPr>
            <a:endParaRPr lang="en-CA" sz="1800" dirty="0"/>
          </a:p>
          <a:p>
            <a:pPr marL="0" indent="0" fontAlgn="base">
              <a:buNone/>
            </a:pPr>
            <a:r>
              <a:rPr lang="en-US" sz="1800" dirty="0">
                <a:latin typeface="Calibri" charset="0"/>
              </a:rPr>
              <a:t>Wikipedia. (2012). </a:t>
            </a:r>
            <a:r>
              <a:rPr lang="en-US" sz="1800" i="1" dirty="0">
                <a:latin typeface="Calibri" charset="0"/>
              </a:rPr>
              <a:t>Education in Sri Lanka.</a:t>
            </a:r>
            <a:r>
              <a:rPr lang="en-US" sz="1800" dirty="0">
                <a:latin typeface="Calibri" charset="0"/>
              </a:rPr>
              <a:t> Retrieved from </a:t>
            </a:r>
            <a:r>
              <a:rPr lang="en-US" sz="1800" dirty="0">
                <a:latin typeface="Calibri" charset="0"/>
                <a:hlinkClick r:id="rId3"/>
              </a:rPr>
              <a:t>http://en.wikipedia.org/wiki/</a:t>
            </a:r>
            <a:r>
              <a:rPr lang="en-US" sz="1800" dirty="0" smtClean="0">
                <a:latin typeface="Calibri" charset="0"/>
                <a:hlinkClick r:id="rId3"/>
              </a:rPr>
              <a:t>Sinhala_language</a:t>
            </a:r>
            <a:r>
              <a:rPr lang="en-US" sz="1800" dirty="0" smtClean="0">
                <a:latin typeface="Calibri" charset="0"/>
              </a:rPr>
              <a:t> (Alphabet Image) </a:t>
            </a:r>
            <a:endParaRPr lang="en-US" sz="1800" dirty="0">
              <a:latin typeface="Calibri" charset="0"/>
            </a:endParaRPr>
          </a:p>
          <a:p>
            <a:pPr marL="0" indent="0" fontAlgn="base">
              <a:buNone/>
            </a:pPr>
            <a:endParaRPr lang="en-US" sz="1800" dirty="0"/>
          </a:p>
          <a:p>
            <a:pPr marL="0" indent="0" fontAlgn="base">
              <a:buNone/>
            </a:pPr>
            <a:endParaRPr lang="en-CA" sz="1800" dirty="0" smtClean="0"/>
          </a:p>
          <a:p>
            <a:pPr marL="0" indent="0" fontAlgn="base">
              <a:buNone/>
            </a:pPr>
            <a:endParaRPr lang="en-CA" sz="1800" dirty="0"/>
          </a:p>
          <a:p>
            <a:pPr marL="0" indent="0" fontAlgn="base">
              <a:buNone/>
            </a:pPr>
            <a:endParaRPr lang="en-CA" sz="1800" dirty="0"/>
          </a:p>
          <a:p>
            <a:pPr fontAlgn="base"/>
            <a:endParaRPr lang="en-CA" sz="1800" dirty="0"/>
          </a:p>
          <a:p>
            <a:endParaRPr lang="en-CA" sz="1800" dirty="0"/>
          </a:p>
        </p:txBody>
      </p:sp>
    </p:spTree>
    <p:extLst>
      <p:ext uri="{BB962C8B-B14F-4D97-AF65-F5344CB8AC3E}">
        <p14:creationId xmlns:p14="http://schemas.microsoft.com/office/powerpoint/2010/main" val="1125522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23528" y="0"/>
            <a:ext cx="8229600" cy="6669088"/>
          </a:xfrm>
        </p:spPr>
        <p:txBody>
          <a:bodyPr rtlCol="0">
            <a:normAutofit/>
          </a:bodyPr>
          <a:lstStyle/>
          <a:p>
            <a:pPr eaLnBrk="1" fontAlgn="auto" hangingPunct="1">
              <a:spcAft>
                <a:spcPts val="0"/>
              </a:spcAft>
              <a:buFont typeface="Wingdings" charset="2"/>
              <a:buChar char="q"/>
              <a:defRPr/>
            </a:pPr>
            <a:r>
              <a:rPr lang="en-CA" dirty="0" smtClean="0">
                <a:ea typeface="+mn-ea"/>
                <a:cs typeface="+mn-cs"/>
              </a:rPr>
              <a:t>The Sinhala language uses a type of alphabet called "abugida," meaning that consonants are written with letters, while vowels are indicated with diacritics on those consonants</a:t>
            </a:r>
          </a:p>
          <a:p>
            <a:pPr eaLnBrk="1" fontAlgn="auto" hangingPunct="1">
              <a:spcAft>
                <a:spcPts val="0"/>
              </a:spcAft>
              <a:buFont typeface="Wingdings" charset="2"/>
              <a:buChar char="q"/>
              <a:defRPr/>
            </a:pPr>
            <a:r>
              <a:rPr lang="en-CA" dirty="0" smtClean="0">
                <a:ea typeface="+mn-ea"/>
                <a:cs typeface="+mn-cs"/>
              </a:rPr>
              <a:t>Unlike in English, where both consonants and vowels are full letters</a:t>
            </a:r>
          </a:p>
          <a:p>
            <a:pPr marL="0" indent="0" eaLnBrk="1" fontAlgn="auto" hangingPunct="1">
              <a:spcAft>
                <a:spcPts val="0"/>
              </a:spcAft>
              <a:buFont typeface="Arial" pitchFamily="34" charset="0"/>
              <a:buNone/>
              <a:defRPr/>
            </a:pPr>
            <a:endParaRPr lang="en-CA" dirty="0" smtClean="0">
              <a:ea typeface="+mn-ea"/>
              <a:cs typeface="+mn-cs"/>
            </a:endParaRPr>
          </a:p>
          <a:p>
            <a:pPr eaLnBrk="1" fontAlgn="auto" hangingPunct="1">
              <a:spcAft>
                <a:spcPts val="0"/>
              </a:spcAft>
              <a:buFont typeface="Arial" pitchFamily="34" charset="0"/>
              <a:buChar char="•"/>
              <a:defRPr/>
            </a:pPr>
            <a:endParaRPr lang="en-CA" dirty="0" smtClean="0">
              <a:ea typeface="+mn-ea"/>
              <a:cs typeface="+mn-cs"/>
            </a:endParaRP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950" y="3213100"/>
            <a:ext cx="7416800"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 name="Rectangle 4"/>
          <p:cNvSpPr/>
          <p:nvPr/>
        </p:nvSpPr>
        <p:spPr>
          <a:xfrm>
            <a:off x="742950" y="3213100"/>
            <a:ext cx="7416800" cy="352901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Tree>
    <p:extLst>
      <p:ext uri="{BB962C8B-B14F-4D97-AF65-F5344CB8AC3E}">
        <p14:creationId xmlns:p14="http://schemas.microsoft.com/office/powerpoint/2010/main" val="4091965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23528" y="548680"/>
            <a:ext cx="8229600" cy="5792788"/>
          </a:xfrm>
        </p:spPr>
        <p:txBody>
          <a:bodyPr rtlCol="0">
            <a:normAutofit/>
          </a:bodyPr>
          <a:lstStyle/>
          <a:p>
            <a:pPr eaLnBrk="1" fontAlgn="auto" hangingPunct="1">
              <a:spcAft>
                <a:spcPts val="0"/>
              </a:spcAft>
              <a:buFont typeface="Wingdings" charset="2"/>
              <a:buChar char="q"/>
              <a:defRPr/>
            </a:pPr>
            <a:r>
              <a:rPr lang="en-CA" dirty="0" smtClean="0">
                <a:ea typeface="+mn-ea"/>
                <a:cs typeface="+mn-cs"/>
              </a:rPr>
              <a:t>Translations from Sinhala to English are difficult as the letter sounds in the Sinhala language are far different from English and usually do not have an English equivalent; or there are more than one Sinhala sound for the English equivalent letter.</a:t>
            </a:r>
          </a:p>
          <a:p>
            <a:pPr marL="0" indent="0" eaLnBrk="1" fontAlgn="auto" hangingPunct="1">
              <a:spcAft>
                <a:spcPts val="0"/>
              </a:spcAft>
              <a:buNone/>
              <a:defRPr/>
            </a:pPr>
            <a:endParaRPr lang="en-CA" dirty="0" smtClean="0">
              <a:ea typeface="+mn-ea"/>
              <a:cs typeface="+mn-cs"/>
            </a:endParaRPr>
          </a:p>
          <a:p>
            <a:pPr eaLnBrk="1" fontAlgn="auto" hangingPunct="1">
              <a:spcAft>
                <a:spcPts val="0"/>
              </a:spcAft>
              <a:buFont typeface="Wingdings" charset="2"/>
              <a:buChar char="q"/>
              <a:defRPr/>
            </a:pPr>
            <a:r>
              <a:rPr lang="en-CA" dirty="0" smtClean="0">
                <a:ea typeface="+mn-ea"/>
                <a:cs typeface="+mn-cs"/>
              </a:rPr>
              <a:t>Which means:</a:t>
            </a:r>
          </a:p>
          <a:p>
            <a:pPr lvl="1" eaLnBrk="1" fontAlgn="auto" hangingPunct="1">
              <a:spcAft>
                <a:spcPts val="0"/>
              </a:spcAft>
              <a:buFont typeface="Wingdings" charset="2"/>
              <a:buChar char="§"/>
              <a:defRPr/>
            </a:pPr>
            <a:r>
              <a:rPr lang="en-CA" dirty="0" smtClean="0">
                <a:ea typeface="+mn-ea"/>
              </a:rPr>
              <a:t>Context is likely to get lost in translation</a:t>
            </a:r>
          </a:p>
          <a:p>
            <a:pPr lvl="1" eaLnBrk="1" fontAlgn="auto" hangingPunct="1">
              <a:spcAft>
                <a:spcPts val="0"/>
              </a:spcAft>
              <a:buFont typeface="Wingdings" charset="2"/>
              <a:buChar char="§"/>
              <a:defRPr/>
            </a:pPr>
            <a:r>
              <a:rPr lang="en-CA" dirty="0" smtClean="0">
                <a:ea typeface="+mn-ea"/>
              </a:rPr>
              <a:t>More confusing for refugee students to understand the English language</a:t>
            </a:r>
          </a:p>
          <a:p>
            <a:pPr lvl="1" eaLnBrk="1" fontAlgn="auto" hangingPunct="1">
              <a:spcAft>
                <a:spcPts val="0"/>
              </a:spcAft>
              <a:buFont typeface="Wingdings" charset="2"/>
              <a:buChar char="§"/>
              <a:defRPr/>
            </a:pPr>
            <a:r>
              <a:rPr lang="en-CA" dirty="0" smtClean="0">
                <a:ea typeface="+mn-ea"/>
              </a:rPr>
              <a:t>Best to not attempt to compare the languages at all</a:t>
            </a:r>
          </a:p>
          <a:p>
            <a:pPr eaLnBrk="1" fontAlgn="auto" hangingPunct="1">
              <a:spcAft>
                <a:spcPts val="0"/>
              </a:spcAft>
              <a:buFont typeface="Arial" pitchFamily="34" charset="0"/>
              <a:buChar char="•"/>
              <a:defRPr/>
            </a:pPr>
            <a:endParaRPr lang="en-CA" dirty="0" smtClean="0">
              <a:ea typeface="+mn-ea"/>
              <a:cs typeface="+mn-cs"/>
            </a:endParaRPr>
          </a:p>
        </p:txBody>
      </p:sp>
    </p:spTree>
    <p:extLst>
      <p:ext uri="{BB962C8B-B14F-4D97-AF65-F5344CB8AC3E}">
        <p14:creationId xmlns:p14="http://schemas.microsoft.com/office/powerpoint/2010/main" val="998740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Difficulties and Advantages </a:t>
            </a:r>
            <a:endParaRPr lang="en-US" dirty="0"/>
          </a:p>
        </p:txBody>
      </p:sp>
      <p:sp>
        <p:nvSpPr>
          <p:cNvPr id="3" name="Content Placeholder 2"/>
          <p:cNvSpPr>
            <a:spLocks noGrp="1"/>
          </p:cNvSpPr>
          <p:nvPr>
            <p:ph sz="quarter" idx="1"/>
          </p:nvPr>
        </p:nvSpPr>
        <p:spPr>
          <a:xfrm>
            <a:off x="179512" y="1600200"/>
            <a:ext cx="8964488" cy="5429200"/>
          </a:xfrm>
        </p:spPr>
        <p:txBody>
          <a:bodyPr rtlCol="0">
            <a:normAutofit fontScale="70000" lnSpcReduction="20000"/>
          </a:bodyPr>
          <a:lstStyle/>
          <a:p>
            <a:pPr eaLnBrk="1" fontAlgn="auto" hangingPunct="1">
              <a:spcAft>
                <a:spcPts val="0"/>
              </a:spcAft>
              <a:buFont typeface="Wingdings" charset="2"/>
              <a:buChar char="q"/>
              <a:defRPr/>
            </a:pPr>
            <a:r>
              <a:rPr lang="en-CA" sz="3200" b="1" dirty="0" smtClean="0">
                <a:ea typeface="+mn-ea"/>
              </a:rPr>
              <a:t>Difficulties</a:t>
            </a:r>
          </a:p>
          <a:p>
            <a:pPr eaLnBrk="1" fontAlgn="auto" hangingPunct="1">
              <a:spcAft>
                <a:spcPts val="0"/>
              </a:spcAft>
              <a:buFont typeface="Arial" pitchFamily="34" charset="0"/>
              <a:buChar char="•"/>
              <a:defRPr/>
            </a:pPr>
            <a:r>
              <a:rPr lang="en-CA" sz="3200" dirty="0" smtClean="0">
                <a:ea typeface="+mn-ea"/>
              </a:rPr>
              <a:t>Completely different alphabet systems</a:t>
            </a:r>
          </a:p>
          <a:p>
            <a:pPr lvl="1" eaLnBrk="1" fontAlgn="auto" hangingPunct="1">
              <a:spcAft>
                <a:spcPts val="0"/>
              </a:spcAft>
              <a:buFont typeface="Wingdings" pitchFamily="2" charset="2"/>
              <a:buChar char="§"/>
              <a:defRPr/>
            </a:pPr>
            <a:r>
              <a:rPr lang="en-CA" sz="3200" dirty="0" smtClean="0">
                <a:ea typeface="+mn-ea"/>
              </a:rPr>
              <a:t>The physical composition of the letters</a:t>
            </a:r>
          </a:p>
          <a:p>
            <a:pPr lvl="1" eaLnBrk="1" fontAlgn="auto" hangingPunct="1">
              <a:spcAft>
                <a:spcPts val="0"/>
              </a:spcAft>
              <a:buFont typeface="Wingdings" pitchFamily="2" charset="2"/>
              <a:buChar char="§"/>
              <a:defRPr/>
            </a:pPr>
            <a:r>
              <a:rPr lang="en-CA" sz="3200" dirty="0" smtClean="0">
                <a:ea typeface="+mn-ea"/>
              </a:rPr>
              <a:t>The way in which both language use and write vowels</a:t>
            </a:r>
          </a:p>
          <a:p>
            <a:pPr lvl="1" eaLnBrk="1" fontAlgn="auto" hangingPunct="1">
              <a:spcAft>
                <a:spcPts val="0"/>
              </a:spcAft>
              <a:buFont typeface="Wingdings" pitchFamily="2" charset="2"/>
              <a:buChar char="§"/>
              <a:defRPr/>
            </a:pPr>
            <a:r>
              <a:rPr lang="en-CA" sz="3200" dirty="0" smtClean="0">
                <a:ea typeface="+mn-ea"/>
              </a:rPr>
              <a:t>Pronunciation- Sinhala is a softer language than English, it has no hard consonant sounds and all of their words seem to flow one after another, where as in English, we have specific emphasis and breaks in our sentences for understanding. </a:t>
            </a:r>
          </a:p>
          <a:p>
            <a:pPr marL="457200" lvl="1" indent="0" eaLnBrk="1" fontAlgn="auto" hangingPunct="1">
              <a:spcAft>
                <a:spcPts val="0"/>
              </a:spcAft>
              <a:buFont typeface="Arial" pitchFamily="34" charset="0"/>
              <a:buNone/>
              <a:defRPr/>
            </a:pPr>
            <a:endParaRPr lang="en-CA" sz="3200" dirty="0" smtClean="0">
              <a:ea typeface="+mn-ea"/>
            </a:endParaRPr>
          </a:p>
          <a:p>
            <a:pPr marL="465138" lvl="1" indent="-457200" eaLnBrk="1" fontAlgn="auto" hangingPunct="1">
              <a:spcAft>
                <a:spcPts val="0"/>
              </a:spcAft>
              <a:buClr>
                <a:schemeClr val="accent2"/>
              </a:buClr>
              <a:buFont typeface="Wingdings" charset="2"/>
              <a:buChar char="q"/>
              <a:defRPr/>
            </a:pPr>
            <a:r>
              <a:rPr lang="en-CA" sz="3200" b="1" dirty="0" smtClean="0">
                <a:ea typeface="+mn-ea"/>
              </a:rPr>
              <a:t>Advantages:</a:t>
            </a:r>
          </a:p>
          <a:p>
            <a:pPr marL="465138" lvl="1" indent="-457200" eaLnBrk="1" fontAlgn="auto" hangingPunct="1">
              <a:spcAft>
                <a:spcPts val="0"/>
              </a:spcAft>
              <a:buClr>
                <a:schemeClr val="accent2"/>
              </a:buClr>
              <a:buFont typeface="Arial"/>
              <a:buChar char="•"/>
              <a:defRPr/>
            </a:pPr>
            <a:r>
              <a:rPr lang="en-CA" sz="3200" dirty="0" smtClean="0">
                <a:ea typeface="+mn-ea"/>
              </a:rPr>
              <a:t>Sri Lanka has a very formal education system similar to North America</a:t>
            </a:r>
          </a:p>
          <a:p>
            <a:pPr marL="865188" lvl="2" indent="-457200" eaLnBrk="1" fontAlgn="auto" hangingPunct="1">
              <a:spcAft>
                <a:spcPts val="0"/>
              </a:spcAft>
              <a:buClr>
                <a:schemeClr val="accent1"/>
              </a:buClr>
              <a:buFont typeface="Wingdings" charset="2"/>
              <a:buChar char="§"/>
              <a:defRPr/>
            </a:pPr>
            <a:r>
              <a:rPr lang="en-CA" sz="3200" dirty="0" smtClean="0">
                <a:ea typeface="+mn-ea"/>
              </a:rPr>
              <a:t>The Sri Lanka's population has a literacy rate of 92%</a:t>
            </a:r>
          </a:p>
          <a:p>
            <a:pPr marL="865188" lvl="2" indent="-457200" eaLnBrk="1" fontAlgn="auto" hangingPunct="1">
              <a:spcAft>
                <a:spcPts val="0"/>
              </a:spcAft>
              <a:buClr>
                <a:schemeClr val="accent1"/>
              </a:buClr>
              <a:buFont typeface="Wingdings" charset="2"/>
              <a:buChar char="§"/>
              <a:defRPr/>
            </a:pPr>
            <a:r>
              <a:rPr lang="en-US" sz="3200" dirty="0" smtClean="0">
                <a:ea typeface="+mn-ea"/>
              </a:rPr>
              <a:t>98% youth literacy rate</a:t>
            </a:r>
          </a:p>
          <a:p>
            <a:pPr marL="865188" lvl="2" indent="-457200" eaLnBrk="1" fontAlgn="auto" hangingPunct="1">
              <a:spcAft>
                <a:spcPts val="0"/>
              </a:spcAft>
              <a:buClr>
                <a:schemeClr val="accent1"/>
              </a:buClr>
              <a:buFont typeface="Wingdings" charset="2"/>
              <a:buChar char="§"/>
              <a:defRPr/>
            </a:pPr>
            <a:r>
              <a:rPr lang="en-US" sz="3200" dirty="0" smtClean="0">
                <a:ea typeface="+mn-ea"/>
              </a:rPr>
              <a:t>Laws state all children must complete the first 9 years of their education in a formal education center</a:t>
            </a:r>
            <a:endParaRPr lang="en-CA" sz="3200" dirty="0" smtClean="0">
              <a:ea typeface="+mn-ea"/>
            </a:endParaRPr>
          </a:p>
          <a:p>
            <a:pPr marL="350838" lvl="1" indent="-342900" eaLnBrk="1" fontAlgn="auto" hangingPunct="1">
              <a:spcAft>
                <a:spcPts val="0"/>
              </a:spcAft>
              <a:buFont typeface="Arial" pitchFamily="34" charset="0"/>
              <a:buChar char="•"/>
              <a:defRPr/>
            </a:pPr>
            <a:endParaRPr lang="en-CA" sz="3000" dirty="0" smtClean="0">
              <a:ea typeface="+mn-ea"/>
            </a:endParaRPr>
          </a:p>
          <a:p>
            <a:pPr lvl="1" eaLnBrk="1" fontAlgn="auto" hangingPunct="1">
              <a:spcAft>
                <a:spcPts val="0"/>
              </a:spcAft>
              <a:buFont typeface="Arial" pitchFamily="34" charset="0"/>
              <a:buChar char="–"/>
              <a:defRPr/>
            </a:pPr>
            <a:endParaRPr lang="en-CA" sz="2600" dirty="0" smtClean="0">
              <a:ea typeface="+mn-ea"/>
            </a:endParaRPr>
          </a:p>
        </p:txBody>
      </p:sp>
    </p:spTree>
    <p:extLst>
      <p:ext uri="{BB962C8B-B14F-4D97-AF65-F5344CB8AC3E}">
        <p14:creationId xmlns:p14="http://schemas.microsoft.com/office/powerpoint/2010/main" val="1069804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67544" y="476672"/>
            <a:ext cx="8229600" cy="792163"/>
          </a:xfrm>
        </p:spPr>
        <p:txBody>
          <a:bodyPr>
            <a:normAutofit/>
          </a:bodyPr>
          <a:lstStyle/>
          <a:p>
            <a:pPr algn="l" eaLnBrk="1" hangingPunct="1"/>
            <a:r>
              <a:rPr lang="en-CA" dirty="0"/>
              <a:t>Choosing Strategies </a:t>
            </a:r>
          </a:p>
        </p:txBody>
      </p:sp>
      <p:sp>
        <p:nvSpPr>
          <p:cNvPr id="24578" name="Content Placeholder 2"/>
          <p:cNvSpPr>
            <a:spLocks noGrp="1"/>
          </p:cNvSpPr>
          <p:nvPr>
            <p:ph idx="1"/>
          </p:nvPr>
        </p:nvSpPr>
        <p:spPr>
          <a:xfrm>
            <a:off x="539552" y="1826231"/>
            <a:ext cx="8229600" cy="5000625"/>
          </a:xfrm>
        </p:spPr>
        <p:txBody>
          <a:bodyPr/>
          <a:lstStyle/>
          <a:p>
            <a:pPr eaLnBrk="1" hangingPunct="1"/>
            <a:r>
              <a:rPr lang="en-CA" dirty="0"/>
              <a:t>Sinhala is so </a:t>
            </a:r>
            <a:r>
              <a:rPr lang="en-CA" dirty="0" smtClean="0"/>
              <a:t>different </a:t>
            </a:r>
            <a:r>
              <a:rPr lang="en-CA" dirty="0"/>
              <a:t>from English that any strategies that one would choose would have to be able to be modified to the simplest stages in English learning</a:t>
            </a:r>
            <a:r>
              <a:rPr lang="en-CA" dirty="0" smtClean="0"/>
              <a:t>.</a:t>
            </a:r>
          </a:p>
          <a:p>
            <a:pPr marL="0" indent="0" eaLnBrk="1" hangingPunct="1">
              <a:buNone/>
            </a:pPr>
            <a:endParaRPr lang="en-CA" dirty="0"/>
          </a:p>
          <a:p>
            <a:pPr eaLnBrk="1" hangingPunct="1"/>
            <a:r>
              <a:rPr lang="en-CA" dirty="0"/>
              <a:t>The student will likely have no knowledge of the English language and all strategies will have to be very rudimentary at the beginning, using visuals and actions as the primary method of communication</a:t>
            </a:r>
          </a:p>
        </p:txBody>
      </p:sp>
    </p:spTree>
    <p:extLst>
      <p:ext uri="{BB962C8B-B14F-4D97-AF65-F5344CB8AC3E}">
        <p14:creationId xmlns:p14="http://schemas.microsoft.com/office/powerpoint/2010/main" val="384112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332656"/>
            <a:ext cx="8748712" cy="706437"/>
          </a:xfrm>
        </p:spPr>
        <p:txBody>
          <a:bodyPr rtlCol="0">
            <a:noAutofit/>
          </a:bodyPr>
          <a:lstStyle/>
          <a:p>
            <a:pPr algn="l" eaLnBrk="1" fontAlgn="auto" hangingPunct="1">
              <a:spcAft>
                <a:spcPts val="0"/>
              </a:spcAft>
              <a:defRPr/>
            </a:pPr>
            <a:r>
              <a:rPr lang="en-CA" sz="4000" dirty="0" smtClean="0">
                <a:ea typeface="+mj-ea"/>
                <a:cs typeface="+mj-cs"/>
              </a:rPr>
              <a:t>Language Acquisition and Development Strategies </a:t>
            </a:r>
          </a:p>
        </p:txBody>
      </p:sp>
      <p:sp>
        <p:nvSpPr>
          <p:cNvPr id="25602" name="Content Placeholder 2"/>
          <p:cNvSpPr>
            <a:spLocks noGrp="1"/>
          </p:cNvSpPr>
          <p:nvPr>
            <p:ph idx="1"/>
          </p:nvPr>
        </p:nvSpPr>
        <p:spPr>
          <a:xfrm>
            <a:off x="323528" y="1916832"/>
            <a:ext cx="8362950" cy="5073650"/>
          </a:xfrm>
        </p:spPr>
        <p:txBody>
          <a:bodyPr/>
          <a:lstStyle/>
          <a:p>
            <a:pPr marL="457200" lvl="1" indent="-457200">
              <a:buClr>
                <a:schemeClr val="accent2"/>
              </a:buClr>
              <a:buFont typeface="Wingdings" charset="2"/>
              <a:buChar char="q"/>
            </a:pPr>
            <a:r>
              <a:rPr lang="en-CA" sz="2800" dirty="0"/>
              <a:t>Strategies that are designed for language development aim to develop and support students vocabulary and basic comprehension skills</a:t>
            </a:r>
            <a:r>
              <a:rPr lang="en-CA" dirty="0"/>
              <a:t>. </a:t>
            </a:r>
            <a:r>
              <a:rPr lang="en-CA" sz="1400" dirty="0"/>
              <a:t>(</a:t>
            </a:r>
            <a:r>
              <a:rPr lang="en-CA" sz="1400" dirty="0" err="1"/>
              <a:t>Herrel</a:t>
            </a:r>
            <a:r>
              <a:rPr lang="en-CA" sz="1400" dirty="0"/>
              <a:t> &amp; Jordan, 2012, </a:t>
            </a:r>
            <a:r>
              <a:rPr lang="en-CA" sz="1400" dirty="0" smtClean="0"/>
              <a:t>p. </a:t>
            </a:r>
            <a:r>
              <a:rPr lang="en-CA" sz="1400" dirty="0"/>
              <a:t>83)</a:t>
            </a:r>
          </a:p>
          <a:p>
            <a:pPr eaLnBrk="1" hangingPunct="1"/>
            <a:endParaRPr lang="en-CA" sz="2800" dirty="0"/>
          </a:p>
          <a:p>
            <a:r>
              <a:rPr lang="en-CA" sz="2800" dirty="0"/>
              <a:t>Interaction plays a big role in language acquisition strategies, these strategies are developed to meet the student at their level of development and guide them forward gradually. </a:t>
            </a:r>
          </a:p>
        </p:txBody>
      </p:sp>
    </p:spTree>
    <p:extLst>
      <p:ext uri="{BB962C8B-B14F-4D97-AF65-F5344CB8AC3E}">
        <p14:creationId xmlns:p14="http://schemas.microsoft.com/office/powerpoint/2010/main" val="29228308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1139</TotalTime>
  <Words>2619</Words>
  <Application>Microsoft Office PowerPoint</Application>
  <PresentationFormat>On-screen Show (4:3)</PresentationFormat>
  <Paragraphs>356</Paragraphs>
  <Slides>48</Slides>
  <Notes>26</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Median</vt:lpstr>
      <vt:lpstr>Cultural Sensitivity and diversity training </vt:lpstr>
      <vt:lpstr>Language Differences and Challenges</vt:lpstr>
      <vt:lpstr>Overview</vt:lpstr>
      <vt:lpstr>PowerPoint Presentation</vt:lpstr>
      <vt:lpstr>PowerPoint Presentation</vt:lpstr>
      <vt:lpstr>PowerPoint Presentation</vt:lpstr>
      <vt:lpstr>Difficulties and Advantages </vt:lpstr>
      <vt:lpstr>Choosing Strategies </vt:lpstr>
      <vt:lpstr>Language Acquisition and Development Strategies </vt:lpstr>
      <vt:lpstr>PowerPoint Presentation</vt:lpstr>
      <vt:lpstr>Example of Direct Method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a Sri Lankan Refugee</vt:lpstr>
      <vt:lpstr>Cultural Differences          and Past Experiences</vt:lpstr>
      <vt:lpstr>Overview </vt:lpstr>
      <vt:lpstr>Sri Lanka</vt:lpstr>
      <vt:lpstr>  Types of Religions </vt:lpstr>
      <vt:lpstr>Cultural Values</vt:lpstr>
      <vt:lpstr>Consider Family Dynamics </vt:lpstr>
      <vt:lpstr>Cultural Differences and Challenges</vt:lpstr>
      <vt:lpstr>Cultural Similarities </vt:lpstr>
      <vt:lpstr>Canadian Identity vs. Sri Lankan Identity</vt:lpstr>
      <vt:lpstr>Sensitive Topics</vt:lpstr>
      <vt:lpstr> Stages of Cultural Acceptance </vt:lpstr>
      <vt:lpstr>Community Support</vt:lpstr>
      <vt:lpstr>Atmosphere Changes</vt:lpstr>
      <vt:lpstr>Conclusion of Culture</vt:lpstr>
      <vt:lpstr>Classroom Implications</vt:lpstr>
      <vt:lpstr>Community Support</vt:lpstr>
      <vt:lpstr>Teaching Strategies</vt:lpstr>
      <vt:lpstr>Including Parents and Families</vt:lpstr>
      <vt:lpstr>Classroom Community that Embraces Diversity</vt:lpstr>
      <vt:lpstr>Classroom Set-Up and Management</vt:lpstr>
      <vt:lpstr>The Hidden Curriculum</vt:lpstr>
      <vt:lpstr>The Hidden Curriculum</vt:lpstr>
      <vt:lpstr>Plan for the Unexpected</vt:lpstr>
      <vt:lpstr>Create a Welcoming and Supporting Environment</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Differences and Past experiences</dc:title>
  <dc:creator>Nicole</dc:creator>
  <cp:lastModifiedBy>Marilyn Abbott</cp:lastModifiedBy>
  <cp:revision>73</cp:revision>
  <dcterms:created xsi:type="dcterms:W3CDTF">2012-03-26T04:35:29Z</dcterms:created>
  <dcterms:modified xsi:type="dcterms:W3CDTF">2012-09-05T02:40:39Z</dcterms:modified>
</cp:coreProperties>
</file>